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4"/>
  </p:notesMasterIdLst>
  <p:sldIdLst>
    <p:sldId id="312" r:id="rId2"/>
    <p:sldId id="325" r:id="rId3"/>
    <p:sldId id="326" r:id="rId4"/>
    <p:sldId id="324" r:id="rId5"/>
    <p:sldId id="327" r:id="rId6"/>
    <p:sldId id="328" r:id="rId7"/>
    <p:sldId id="329" r:id="rId8"/>
    <p:sldId id="344" r:id="rId9"/>
    <p:sldId id="330" r:id="rId10"/>
    <p:sldId id="331" r:id="rId11"/>
    <p:sldId id="332" r:id="rId12"/>
    <p:sldId id="333" r:id="rId13"/>
    <p:sldId id="335" r:id="rId14"/>
    <p:sldId id="336" r:id="rId15"/>
    <p:sldId id="334" r:id="rId16"/>
    <p:sldId id="337" r:id="rId17"/>
    <p:sldId id="338" r:id="rId18"/>
    <p:sldId id="339" r:id="rId19"/>
    <p:sldId id="340" r:id="rId20"/>
    <p:sldId id="341" r:id="rId21"/>
    <p:sldId id="343" r:id="rId22"/>
    <p:sldId id="342" r:id="rId23"/>
  </p:sldIdLst>
  <p:sldSz cx="6858000" cy="9906000" type="A4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ser" initials="u" lastIdx="1" clrIdx="0">
    <p:extLst>
      <p:ext uri="{19B8F6BF-5375-455C-9EA6-DF929625EA0E}">
        <p15:presenceInfo xmlns:p15="http://schemas.microsoft.com/office/powerpoint/2012/main" userId="use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77" d="100"/>
          <a:sy n="77" d="100"/>
        </p:scale>
        <p:origin x="3048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4-12-24T14:48:56.224" idx="1">
    <p:pos x="10" y="10"/>
    <p:text/>
    <p:extLst>
      <p:ext uri="{C676402C-5697-4E1C-873F-D02D1690AC5C}">
        <p15:threadingInfo xmlns:p15="http://schemas.microsoft.com/office/powerpoint/2012/main" timeZoneBias="-180"/>
      </p:ext>
    </p:extLst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1D5B9F3-1F17-4036-B249-211DAFB1BD18}" type="datetimeFigureOut">
              <a:rPr lang="ru-RU" smtClean="0"/>
              <a:t>26.12.2024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239963" y="1241425"/>
            <a:ext cx="231775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93F52F-EDB2-4773-AB60-9104EACE29E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61458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F6D107-C32C-415E-822A-2E46DA48D2FC}" type="datetimeFigureOut">
              <a:rPr lang="ru-RU" smtClean="0"/>
              <a:t>26.12.2024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E4A9F-7FBB-4AD2-8749-7F10F9DE79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66638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F6D107-C32C-415E-822A-2E46DA48D2FC}" type="datetimeFigureOut">
              <a:rPr lang="ru-RU" smtClean="0"/>
              <a:t>26.12.2024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E4A9F-7FBB-4AD2-8749-7F10F9DE79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66662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F6D107-C32C-415E-822A-2E46DA48D2FC}" type="datetimeFigureOut">
              <a:rPr lang="ru-RU" smtClean="0"/>
              <a:t>26.12.2024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E4A9F-7FBB-4AD2-8749-7F10F9DE79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53176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F6D107-C32C-415E-822A-2E46DA48D2FC}" type="datetimeFigureOut">
              <a:rPr lang="ru-RU" smtClean="0"/>
              <a:t>26.12.2024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E4A9F-7FBB-4AD2-8749-7F10F9DE79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23921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F6D107-C32C-415E-822A-2E46DA48D2FC}" type="datetimeFigureOut">
              <a:rPr lang="ru-RU" smtClean="0"/>
              <a:t>26.12.2024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E4A9F-7FBB-4AD2-8749-7F10F9DE79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33587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F6D107-C32C-415E-822A-2E46DA48D2FC}" type="datetimeFigureOut">
              <a:rPr lang="ru-RU" smtClean="0"/>
              <a:t>26.12.2024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E4A9F-7FBB-4AD2-8749-7F10F9DE79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96636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F6D107-C32C-415E-822A-2E46DA48D2FC}" type="datetimeFigureOut">
              <a:rPr lang="ru-RU" smtClean="0"/>
              <a:t>26.12.2024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E4A9F-7FBB-4AD2-8749-7F10F9DE79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0689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F6D107-C32C-415E-822A-2E46DA48D2FC}" type="datetimeFigureOut">
              <a:rPr lang="ru-RU" smtClean="0"/>
              <a:t>26.12.2024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E4A9F-7FBB-4AD2-8749-7F10F9DE79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66805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F6D107-C32C-415E-822A-2E46DA48D2FC}" type="datetimeFigureOut">
              <a:rPr lang="ru-RU" smtClean="0"/>
              <a:t>26.12.2024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E4A9F-7FBB-4AD2-8749-7F10F9DE79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22278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F6D107-C32C-415E-822A-2E46DA48D2FC}" type="datetimeFigureOut">
              <a:rPr lang="ru-RU" smtClean="0"/>
              <a:t>26.12.2024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E4A9F-7FBB-4AD2-8749-7F10F9DE79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48432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F6D107-C32C-415E-822A-2E46DA48D2FC}" type="datetimeFigureOut">
              <a:rPr lang="ru-RU" smtClean="0"/>
              <a:t>26.12.2024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E4A9F-7FBB-4AD2-8749-7F10F9DE79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30979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F6D107-C32C-415E-822A-2E46DA48D2FC}" type="datetimeFigureOut">
              <a:rPr lang="ru-RU" smtClean="0"/>
              <a:t>26.12.2024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9E4A9F-7FBB-4AD2-8749-7F10F9DE79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83383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comments" Target="../comments/comment1.xml"/></Relationships>
</file>

<file path=ppt/slides/_rels/slide1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100" y="19050"/>
            <a:ext cx="6858000" cy="9906000"/>
          </a:xfrm>
          <a:prstGeom prst="rect">
            <a:avLst/>
          </a:prstGeom>
        </p:spPr>
      </p:pic>
      <p:sp>
        <p:nvSpPr>
          <p:cNvPr id="8" name="Rectangle 5"/>
          <p:cNvSpPr>
            <a:spLocks noChangeArrowheads="1"/>
          </p:cNvSpPr>
          <p:nvPr/>
        </p:nvSpPr>
        <p:spPr bwMode="auto">
          <a:xfrm>
            <a:off x="-171450" y="819150"/>
            <a:ext cx="685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9" name="Rectangle 6"/>
          <p:cNvSpPr>
            <a:spLocks noChangeArrowheads="1"/>
          </p:cNvSpPr>
          <p:nvPr/>
        </p:nvSpPr>
        <p:spPr bwMode="auto">
          <a:xfrm>
            <a:off x="123825" y="-88668"/>
            <a:ext cx="6534150" cy="9694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1600" b="1" i="1" dirty="0">
              <a:solidFill>
                <a:srgbClr val="17365D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4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МУНИЦИПАЛЬНОЕ АВТОНОМНОЕ ОБРАЗОВАТЕЛЬНОЕ УЧРЕЖДЕНИЕ ДОПОЛНИТЕЛЬНОГО ОБРАЗОВАНИЯ </a:t>
            </a: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4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«ДВОРЕЦ ТВОРЧЕСТВА ДЕТЕЙ И МОЛОДЕЖИ»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1400" b="1" i="1" dirty="0">
              <a:solidFill>
                <a:srgbClr val="17365D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Georgia" panose="02040502050405020303" pitchFamily="18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КОНКУРС-ВЫСТАВКА </a:t>
            </a: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ДЕТСКОГО ХУДОЖЕСТВЕННОГО ТВОРЧЕСТВА </a:t>
            </a: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«НОВОГОДНИЙ КАЛЕЙДОСКОП-2024»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2000" b="1" i="1" dirty="0">
              <a:solidFill>
                <a:srgbClr val="17365D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Georgia" panose="02040502050405020303" pitchFamily="18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60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ДИПЛОМ</a:t>
            </a: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36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 2 место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36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награждается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400" dirty="0"/>
              <a:t>е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3200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РОХМАНОВА ПОЛИНА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800" b="1" i="1" dirty="0">
              <a:solidFill>
                <a:srgbClr val="17365D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Студия изобразительного творчества «Радуга» 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МАОУ ДО ДТДМ 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800" b="1" i="1" dirty="0">
              <a:solidFill>
                <a:srgbClr val="17365D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800" b="1" i="1" dirty="0">
              <a:solidFill>
                <a:srgbClr val="17365D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 работу «НОВОГОДНИЙ ШАРИК»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800" b="1" i="1" dirty="0">
              <a:solidFill>
                <a:srgbClr val="17365D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педагог(и) Гусарова Ольга Викторовна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b="1" i="1" dirty="0">
              <a:solidFill>
                <a:srgbClr val="17365D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ВОЗРАСТНАЯ КАТЕГОРИЯ 8-9 ЛЕТ</a:t>
            </a: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номинации </a:t>
            </a: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«ЁЛОЧНАЯ ИГРУШКА» 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400" b="1" i="1" dirty="0">
              <a:solidFill>
                <a:srgbClr val="17365D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Georgia" panose="02040502050405020303" pitchFamily="18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400" dirty="0"/>
          </a:p>
          <a:p>
            <a:pPr lvl="0" algn="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600" b="1" i="1" dirty="0">
                <a:solidFill>
                  <a:srgbClr val="002060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Оргкомитет</a:t>
            </a:r>
            <a:endParaRPr lang="ru-RU" altLang="ru-RU" sz="400" dirty="0">
              <a:solidFill>
                <a:srgbClr val="002060"/>
              </a:solidFill>
            </a:endParaRPr>
          </a:p>
          <a:p>
            <a:pPr lvl="0" algn="just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1600" b="1" i="1" dirty="0">
              <a:solidFill>
                <a:srgbClr val="002060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600" b="1" i="1" dirty="0">
                <a:solidFill>
                  <a:srgbClr val="002060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г. Заречный</a:t>
            </a:r>
            <a:endParaRPr lang="ru-RU" altLang="ru-RU" sz="400" dirty="0">
              <a:solidFill>
                <a:srgbClr val="002060"/>
              </a:solidFill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600" b="1" i="1" dirty="0">
                <a:solidFill>
                  <a:srgbClr val="002060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2024 год</a:t>
            </a:r>
            <a:endParaRPr kumimoji="0" lang="ru-RU" alt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638800" y="497205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539739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6692DD-4F24-9571-E03F-E42B8F4479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84F975E-8E37-D5A1-2D7A-015FFA2D9D2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100" y="19050"/>
            <a:ext cx="6858000" cy="9906000"/>
          </a:xfrm>
          <a:prstGeom prst="rect">
            <a:avLst/>
          </a:prstGeom>
        </p:spPr>
      </p:pic>
      <p:sp>
        <p:nvSpPr>
          <p:cNvPr id="8" name="Rectangle 5">
            <a:extLst>
              <a:ext uri="{FF2B5EF4-FFF2-40B4-BE49-F238E27FC236}">
                <a16:creationId xmlns:a16="http://schemas.microsoft.com/office/drawing/2014/main" id="{A6116B64-D18B-E5E0-8591-D6188C6E2F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71450" y="819150"/>
            <a:ext cx="685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1338DD02-56BF-1348-D24B-6030ECFA0A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3825" y="-88668"/>
            <a:ext cx="6534150" cy="9694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1600" b="1" i="1" dirty="0">
              <a:solidFill>
                <a:srgbClr val="17365D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4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МУНИЦИПАЛЬНОЕ АВТОНОМНОЕ ОБРАЗОВАТЕЛЬНОЕ УЧРЕЖДЕНИЕ ДОПОЛНИТЕЛЬНОГО ОБРАЗОВАНИЯ </a:t>
            </a: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4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«ДВОРЕЦ ТВОРЧЕСТВА ДЕТЕЙ И МОЛОДЕЖИ»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1400" b="1" i="1" dirty="0">
              <a:solidFill>
                <a:srgbClr val="17365D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Georgia" panose="02040502050405020303" pitchFamily="18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КОНКУРС-ВЫСТАВКА </a:t>
            </a: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ДЕТСКОГО ХУДОЖЕСТВЕННОГО ТВОРЧЕСТВА </a:t>
            </a: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«НОВОГОДНИЙ КАЛЕЙДОСКОП-2024»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2000" b="1" i="1" dirty="0">
              <a:solidFill>
                <a:srgbClr val="17365D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Georgia" panose="02040502050405020303" pitchFamily="18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60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ДИПЛОМ</a:t>
            </a: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36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 2 место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36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награждается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400" dirty="0"/>
              <a:t>е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3200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КОРСАКОВА АЛЕКСАНДРА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800" b="1" i="1" dirty="0">
              <a:solidFill>
                <a:srgbClr val="17365D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Студия изобразительного творчества «Радуга» 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МАОУ ДО ДТДМ 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800" b="1" i="1" dirty="0">
              <a:solidFill>
                <a:srgbClr val="17365D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800" b="1" i="1" dirty="0">
              <a:solidFill>
                <a:srgbClr val="17365D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 работу «СОБАЧКА»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800" b="1" i="1" dirty="0">
              <a:solidFill>
                <a:srgbClr val="17365D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педагог(и) Гусарова Ольга Викторовна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b="1" i="1" dirty="0">
              <a:solidFill>
                <a:srgbClr val="17365D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ВОЗРАСТНАЯ КАТЕГОРИЯ 8-9 ЛЕТ</a:t>
            </a: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номинации </a:t>
            </a: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«ЁЛОЧНАЯ ИГРУШКА» 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400" b="1" i="1" dirty="0">
              <a:solidFill>
                <a:srgbClr val="17365D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Georgia" panose="02040502050405020303" pitchFamily="18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400" dirty="0"/>
          </a:p>
          <a:p>
            <a:pPr lvl="0" algn="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600" b="1" i="1" dirty="0">
                <a:solidFill>
                  <a:srgbClr val="002060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Оргкомитет</a:t>
            </a:r>
            <a:endParaRPr lang="ru-RU" altLang="ru-RU" sz="400" dirty="0">
              <a:solidFill>
                <a:srgbClr val="002060"/>
              </a:solidFill>
            </a:endParaRPr>
          </a:p>
          <a:p>
            <a:pPr lvl="0" algn="just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1600" b="1" i="1" dirty="0">
              <a:solidFill>
                <a:srgbClr val="002060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600" b="1" i="1" dirty="0">
                <a:solidFill>
                  <a:srgbClr val="002060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г. Заречный</a:t>
            </a:r>
            <a:endParaRPr lang="ru-RU" altLang="ru-RU" sz="400" dirty="0">
              <a:solidFill>
                <a:srgbClr val="002060"/>
              </a:solidFill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600" b="1" i="1" dirty="0">
                <a:solidFill>
                  <a:srgbClr val="002060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2024 год</a:t>
            </a:r>
            <a:endParaRPr kumimoji="0" lang="ru-RU" alt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1760A42-346C-DA83-E42A-67ECE97BBBBE}"/>
              </a:ext>
            </a:extLst>
          </p:cNvPr>
          <p:cNvSpPr txBox="1"/>
          <p:nvPr/>
        </p:nvSpPr>
        <p:spPr>
          <a:xfrm>
            <a:off x="5638800" y="497205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570005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D1D2E9-2F59-70B0-1E82-0CA8B5BAB2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ACBC3D8-C131-20A2-6C3A-934FB4C165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100" y="19050"/>
            <a:ext cx="6858000" cy="9906000"/>
          </a:xfrm>
          <a:prstGeom prst="rect">
            <a:avLst/>
          </a:prstGeom>
        </p:spPr>
      </p:pic>
      <p:sp>
        <p:nvSpPr>
          <p:cNvPr id="8" name="Rectangle 5">
            <a:extLst>
              <a:ext uri="{FF2B5EF4-FFF2-40B4-BE49-F238E27FC236}">
                <a16:creationId xmlns:a16="http://schemas.microsoft.com/office/drawing/2014/main" id="{59AD0F34-C17B-37CD-904D-95BBADACD7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71450" y="819150"/>
            <a:ext cx="685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FE5E209C-F1BF-EE9C-442B-43C58E540F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3825" y="-88668"/>
            <a:ext cx="6534150" cy="9694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1600" b="1" i="1" dirty="0">
              <a:solidFill>
                <a:srgbClr val="17365D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4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МУНИЦИПАЛЬНОЕ АВТОНОМНОЕ ОБРАЗОВАТЕЛЬНОЕ УЧРЕЖДЕНИЕ ДОПОЛНИТЕЛЬНОГО ОБРАЗОВАНИЯ </a:t>
            </a: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4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«ДВОРЕЦ ТВОРЧЕСТВА ДЕТЕЙ И МОЛОДЕЖИ»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1400" b="1" i="1" dirty="0">
              <a:solidFill>
                <a:srgbClr val="17365D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Georgia" panose="02040502050405020303" pitchFamily="18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КОНКУРС-ВЫСТАВКА </a:t>
            </a: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ДЕТСКОГО ХУДОЖЕСТВЕННОГО ТВОРЧЕСТВА </a:t>
            </a: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«НОВОГОДНИЙ КАЛЕЙДОСКОП-2024»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2000" b="1" i="1" dirty="0">
              <a:solidFill>
                <a:srgbClr val="17365D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Georgia" panose="02040502050405020303" pitchFamily="18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60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ДИПЛОМ</a:t>
            </a: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36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 1 место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36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награждается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400" dirty="0"/>
              <a:t>е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3200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ФРОЛОВА МАРГАРИТА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800" b="1" i="1" dirty="0">
              <a:solidFill>
                <a:srgbClr val="17365D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Студия изобразительного творчества «Радуга» 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МАОУ ДО ДТДМ 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800" b="1" i="1" dirty="0">
              <a:solidFill>
                <a:srgbClr val="17365D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800" b="1" i="1" dirty="0">
              <a:solidFill>
                <a:srgbClr val="17365D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 работу «ЩЕЛКУНЧИК»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800" b="1" i="1" dirty="0">
              <a:solidFill>
                <a:srgbClr val="17365D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педагог(и) Гусарова Ольга Викторовна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b="1" i="1" dirty="0">
              <a:solidFill>
                <a:srgbClr val="17365D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ВОЗРАСТНАЯ КАТЕГОРИЯ 10-13 ЛЕТ</a:t>
            </a: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номинации </a:t>
            </a: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«ЁЛОЧНАЯ ИГРУШКА» 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400" b="1" i="1" dirty="0">
              <a:solidFill>
                <a:srgbClr val="17365D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Georgia" panose="02040502050405020303" pitchFamily="18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400" dirty="0"/>
          </a:p>
          <a:p>
            <a:pPr lvl="0" algn="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600" b="1" i="1" dirty="0">
                <a:solidFill>
                  <a:srgbClr val="002060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Оргкомитет</a:t>
            </a:r>
            <a:endParaRPr lang="ru-RU" altLang="ru-RU" sz="400" dirty="0">
              <a:solidFill>
                <a:srgbClr val="002060"/>
              </a:solidFill>
            </a:endParaRPr>
          </a:p>
          <a:p>
            <a:pPr lvl="0" algn="just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1600" b="1" i="1" dirty="0">
              <a:solidFill>
                <a:srgbClr val="002060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600" b="1" i="1" dirty="0">
                <a:solidFill>
                  <a:srgbClr val="002060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г. Заречный</a:t>
            </a:r>
            <a:endParaRPr lang="ru-RU" altLang="ru-RU" sz="400" dirty="0">
              <a:solidFill>
                <a:srgbClr val="002060"/>
              </a:solidFill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600" b="1" i="1" dirty="0">
                <a:solidFill>
                  <a:srgbClr val="002060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2024 год</a:t>
            </a:r>
            <a:endParaRPr kumimoji="0" lang="ru-RU" alt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F394471-BABE-1076-989C-EFF08ACC034A}"/>
              </a:ext>
            </a:extLst>
          </p:cNvPr>
          <p:cNvSpPr txBox="1"/>
          <p:nvPr/>
        </p:nvSpPr>
        <p:spPr>
          <a:xfrm>
            <a:off x="5638800" y="497205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209631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F88743-0456-515E-9D3B-C1F3A513C3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36843C2-AB6C-00CE-25AE-044E058F7F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100" y="19050"/>
            <a:ext cx="6858000" cy="9906000"/>
          </a:xfrm>
          <a:prstGeom prst="rect">
            <a:avLst/>
          </a:prstGeom>
        </p:spPr>
      </p:pic>
      <p:sp>
        <p:nvSpPr>
          <p:cNvPr id="8" name="Rectangle 5">
            <a:extLst>
              <a:ext uri="{FF2B5EF4-FFF2-40B4-BE49-F238E27FC236}">
                <a16:creationId xmlns:a16="http://schemas.microsoft.com/office/drawing/2014/main" id="{251FD32B-2E0E-72C7-D398-EA9F09F3F9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71450" y="819150"/>
            <a:ext cx="685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0542D2FD-F8F1-3042-2673-FE899D7CA7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3825" y="-88668"/>
            <a:ext cx="6534150" cy="9694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1600" b="1" i="1" dirty="0">
              <a:solidFill>
                <a:srgbClr val="17365D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4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МУНИЦИПАЛЬНОЕ АВТОНОМНОЕ ОБРАЗОВАТЕЛЬНОЕ УЧРЕЖДЕНИЕ ДОПОЛНИТЕЛЬНОГО ОБРАЗОВАНИЯ </a:t>
            </a: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4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«ДВОРЕЦ ТВОРЧЕСТВА ДЕТЕЙ И МОЛОДЕЖИ»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1400" b="1" i="1" dirty="0">
              <a:solidFill>
                <a:srgbClr val="17365D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Georgia" panose="02040502050405020303" pitchFamily="18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КОНКУРС-ВЫСТАВКА </a:t>
            </a: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ДЕТСКОГО ХУДОЖЕСТВЕННОГО ТВОРЧЕСТВА </a:t>
            </a: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«НОВОГОДНИЙ КАЛЕЙДОСКОП-2024»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2000" b="1" i="1" dirty="0">
              <a:solidFill>
                <a:srgbClr val="17365D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Georgia" panose="02040502050405020303" pitchFamily="18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60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ДИПЛОМ</a:t>
            </a: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36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 2 место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36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награждается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400" dirty="0"/>
              <a:t>е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3200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ВОЛОКУШИНА МИЛАНА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800" b="1" i="1" dirty="0">
              <a:solidFill>
                <a:srgbClr val="17365D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мастерская декоративно-прикладного творчества «</a:t>
            </a:r>
            <a:r>
              <a:rPr lang="ru-RU" altLang="ru-RU" sz="2000" b="1" i="1" dirty="0" err="1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Капитошка</a:t>
            </a:r>
            <a:r>
              <a:rPr lang="ru-RU" altLang="ru-RU" sz="2000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» 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МАОУ ДО ДТДМ 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800" b="1" i="1" dirty="0">
              <a:solidFill>
                <a:srgbClr val="17365D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800" b="1" i="1" dirty="0">
              <a:solidFill>
                <a:srgbClr val="17365D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 работу «ОЛЕНЕНОК»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800" b="1" i="1" dirty="0">
              <a:solidFill>
                <a:srgbClr val="17365D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педагог(и) </a:t>
            </a:r>
            <a:r>
              <a:rPr lang="ru-RU" altLang="ru-RU" b="1" i="1" dirty="0" err="1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Моргачева</a:t>
            </a:r>
            <a:r>
              <a:rPr lang="ru-RU" altLang="ru-RU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Лариса Алексеевна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b="1" i="1" dirty="0">
              <a:solidFill>
                <a:srgbClr val="17365D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ВОЗРАСТНАЯ КАТЕГОРИЯ 8-9 ЛЕТ</a:t>
            </a: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номинации </a:t>
            </a: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«ЁЛОЧНАЯ ИГРУШКА» 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400" b="1" i="1" dirty="0">
              <a:solidFill>
                <a:srgbClr val="17365D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Georgia" panose="02040502050405020303" pitchFamily="18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400" dirty="0"/>
          </a:p>
          <a:p>
            <a:pPr lvl="0" algn="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600" b="1" i="1" dirty="0">
                <a:solidFill>
                  <a:srgbClr val="002060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Оргкомитет</a:t>
            </a:r>
            <a:endParaRPr lang="ru-RU" altLang="ru-RU" sz="400" dirty="0">
              <a:solidFill>
                <a:srgbClr val="002060"/>
              </a:solidFill>
            </a:endParaRPr>
          </a:p>
          <a:p>
            <a:pPr lvl="0" algn="just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1600" b="1" i="1" dirty="0">
              <a:solidFill>
                <a:srgbClr val="002060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600" b="1" i="1" dirty="0">
                <a:solidFill>
                  <a:srgbClr val="002060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г. Заречный</a:t>
            </a:r>
            <a:endParaRPr lang="ru-RU" altLang="ru-RU" sz="400" dirty="0">
              <a:solidFill>
                <a:srgbClr val="002060"/>
              </a:solidFill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600" b="1" i="1" dirty="0">
                <a:solidFill>
                  <a:srgbClr val="002060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2024 год</a:t>
            </a:r>
            <a:endParaRPr kumimoji="0" lang="ru-RU" alt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1F480CE-9B5E-FBE3-F51F-F9327C97284C}"/>
              </a:ext>
            </a:extLst>
          </p:cNvPr>
          <p:cNvSpPr txBox="1"/>
          <p:nvPr/>
        </p:nvSpPr>
        <p:spPr>
          <a:xfrm>
            <a:off x="5638800" y="497205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733242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A59A94-E40C-B73B-0023-3E18C2198B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C6A4A38-7FF0-00DF-80E2-099FD3D1D4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100" y="19050"/>
            <a:ext cx="6858000" cy="9906000"/>
          </a:xfrm>
          <a:prstGeom prst="rect">
            <a:avLst/>
          </a:prstGeom>
        </p:spPr>
      </p:pic>
      <p:sp>
        <p:nvSpPr>
          <p:cNvPr id="8" name="Rectangle 5">
            <a:extLst>
              <a:ext uri="{FF2B5EF4-FFF2-40B4-BE49-F238E27FC236}">
                <a16:creationId xmlns:a16="http://schemas.microsoft.com/office/drawing/2014/main" id="{15406C3F-CCDF-A670-54A6-9D2D381B5D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71450" y="819150"/>
            <a:ext cx="685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6A150389-BAB1-4982-9D1F-CACA9F1EAA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3825" y="-88668"/>
            <a:ext cx="6534150" cy="9694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1600" b="1" i="1" dirty="0">
              <a:solidFill>
                <a:srgbClr val="17365D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4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МУНИЦИПАЛЬНОЕ АВТОНОМНОЕ ОБРАЗОВАТЕЛЬНОЕ УЧРЕЖДЕНИЕ ДОПОЛНИТЕЛЬНОГО ОБРАЗОВАНИЯ </a:t>
            </a: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4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«ДВОРЕЦ ТВОРЧЕСТВА ДЕТЕЙ И МОЛОДЕЖИ»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1400" b="1" i="1" dirty="0">
              <a:solidFill>
                <a:srgbClr val="17365D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Georgia" panose="02040502050405020303" pitchFamily="18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КОНКУРС-ВЫСТАВКА </a:t>
            </a: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ДЕТСКОГО ХУДОЖЕСТВЕННОГО ТВОРЧЕСТВА </a:t>
            </a: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«НОВОГОДНИЙ КАЛЕЙДОСКОП-2024»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2000" b="1" i="1" dirty="0">
              <a:solidFill>
                <a:srgbClr val="17365D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Georgia" panose="02040502050405020303" pitchFamily="18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60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ДИПЛОМ</a:t>
            </a: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36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 1 место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36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награждается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400" dirty="0"/>
              <a:t>е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3200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ТИМОШКИНА ЕЛИЗАВЕТА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800" b="1" i="1" dirty="0">
              <a:solidFill>
                <a:srgbClr val="17365D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мастерская декоративно-прикладного творчества «</a:t>
            </a:r>
            <a:r>
              <a:rPr lang="ru-RU" altLang="ru-RU" sz="2000" b="1" i="1" dirty="0" err="1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Капитошка</a:t>
            </a:r>
            <a:r>
              <a:rPr lang="ru-RU" altLang="ru-RU" sz="2000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» 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МАОУ ДО ДТДМ 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800" b="1" i="1" dirty="0">
              <a:solidFill>
                <a:srgbClr val="17365D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800" b="1" i="1" dirty="0">
              <a:solidFill>
                <a:srgbClr val="17365D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 работу «СНЕГОВИК»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800" b="1" i="1" dirty="0">
              <a:solidFill>
                <a:srgbClr val="17365D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педагог(и) </a:t>
            </a:r>
            <a:r>
              <a:rPr lang="ru-RU" altLang="ru-RU" b="1" i="1" dirty="0" err="1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Моргачева</a:t>
            </a:r>
            <a:r>
              <a:rPr lang="ru-RU" altLang="ru-RU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Лариса Алексеевна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b="1" i="1" dirty="0">
              <a:solidFill>
                <a:srgbClr val="17365D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ВОЗРАСТНАЯ КАТЕГОРИЯ 10-13 ЛЕТ</a:t>
            </a: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номинации </a:t>
            </a: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«ЁЛОЧНАЯ ИГРУШКА» 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400" b="1" i="1" dirty="0">
              <a:solidFill>
                <a:srgbClr val="17365D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Georgia" panose="02040502050405020303" pitchFamily="18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400" dirty="0"/>
          </a:p>
          <a:p>
            <a:pPr lvl="0" algn="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600" b="1" i="1" dirty="0">
                <a:solidFill>
                  <a:srgbClr val="002060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Оргкомитет</a:t>
            </a:r>
            <a:endParaRPr lang="ru-RU" altLang="ru-RU" sz="400" dirty="0">
              <a:solidFill>
                <a:srgbClr val="002060"/>
              </a:solidFill>
            </a:endParaRPr>
          </a:p>
          <a:p>
            <a:pPr lvl="0" algn="just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1600" b="1" i="1" dirty="0">
              <a:solidFill>
                <a:srgbClr val="002060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600" b="1" i="1" dirty="0">
                <a:solidFill>
                  <a:srgbClr val="002060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г. Заречный</a:t>
            </a:r>
            <a:endParaRPr lang="ru-RU" altLang="ru-RU" sz="400" dirty="0">
              <a:solidFill>
                <a:srgbClr val="002060"/>
              </a:solidFill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600" b="1" i="1" dirty="0">
                <a:solidFill>
                  <a:srgbClr val="002060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2024 год</a:t>
            </a:r>
            <a:endParaRPr kumimoji="0" lang="ru-RU" alt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8F0F150-2C1B-48F9-6D68-6D8A1619ACB0}"/>
              </a:ext>
            </a:extLst>
          </p:cNvPr>
          <p:cNvSpPr txBox="1"/>
          <p:nvPr/>
        </p:nvSpPr>
        <p:spPr>
          <a:xfrm>
            <a:off x="5638800" y="497205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413341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6B4C38-F6E6-4750-7544-64F416D300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7C54771-9B29-A36D-790E-07B8B7167B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100" y="19050"/>
            <a:ext cx="6858000" cy="9906000"/>
          </a:xfrm>
          <a:prstGeom prst="rect">
            <a:avLst/>
          </a:prstGeom>
        </p:spPr>
      </p:pic>
      <p:sp>
        <p:nvSpPr>
          <p:cNvPr id="8" name="Rectangle 5">
            <a:extLst>
              <a:ext uri="{FF2B5EF4-FFF2-40B4-BE49-F238E27FC236}">
                <a16:creationId xmlns:a16="http://schemas.microsoft.com/office/drawing/2014/main" id="{AEFAE0B5-9A4F-D713-88BF-D0A00A8CCE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71450" y="819150"/>
            <a:ext cx="685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EA272D4D-2FF9-8EE6-F24C-854010DF3F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3825" y="-88668"/>
            <a:ext cx="6534150" cy="9694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1600" b="1" i="1" dirty="0">
              <a:solidFill>
                <a:srgbClr val="17365D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4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МУНИЦИПАЛЬНОЕ АВТОНОМНОЕ ОБРАЗОВАТЕЛЬНОЕ УЧРЕЖДЕНИЕ ДОПОЛНИТЕЛЬНОГО ОБРАЗОВАНИЯ </a:t>
            </a: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4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«ДВОРЕЦ ТВОРЧЕСТВА ДЕТЕЙ И МОЛОДЕЖИ»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1400" b="1" i="1" dirty="0">
              <a:solidFill>
                <a:srgbClr val="17365D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Georgia" panose="02040502050405020303" pitchFamily="18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КОНКУРС-ВЫСТАВКА </a:t>
            </a: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ДЕТСКОГО ХУДОЖЕСТВЕННОГО ТВОРЧЕСТВА </a:t>
            </a: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«НОВОГОДНИЙ КАЛЕЙДОСКОП-2024»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2000" b="1" i="1" dirty="0">
              <a:solidFill>
                <a:srgbClr val="17365D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Georgia" panose="02040502050405020303" pitchFamily="18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60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ДИПЛОМ</a:t>
            </a: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36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 2 место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36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награждается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400" dirty="0"/>
              <a:t>е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3200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ВИШНЯКОВА СВЕТЛАНА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800" b="1" i="1" dirty="0">
              <a:solidFill>
                <a:srgbClr val="17365D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мастерская декоративно-прикладного творчества «</a:t>
            </a:r>
            <a:r>
              <a:rPr lang="ru-RU" altLang="ru-RU" sz="2000" b="1" i="1" dirty="0" err="1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Капитошка</a:t>
            </a:r>
            <a:r>
              <a:rPr lang="ru-RU" altLang="ru-RU" sz="2000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» 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МАОУ ДО ДТДМ 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800" b="1" i="1" dirty="0">
              <a:solidFill>
                <a:srgbClr val="17365D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800" b="1" i="1" dirty="0">
              <a:solidFill>
                <a:srgbClr val="17365D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 работу «НОВОГОДНИЙ ХОРОВОД»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800" b="1" i="1" dirty="0">
              <a:solidFill>
                <a:srgbClr val="17365D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педагог(и) </a:t>
            </a:r>
            <a:r>
              <a:rPr lang="ru-RU" altLang="ru-RU" b="1" i="1" dirty="0" err="1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Моргачева</a:t>
            </a:r>
            <a:r>
              <a:rPr lang="ru-RU" altLang="ru-RU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Лариса Алексеевна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b="1" i="1" dirty="0">
              <a:solidFill>
                <a:srgbClr val="17365D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ВОЗРАСТНАЯ КАТЕГОРИЯ 5-7 ЛЕТ</a:t>
            </a: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номинации </a:t>
            </a: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«ЁЛОЧНАЯ ИГРУШКА» 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400" b="1" i="1" dirty="0">
              <a:solidFill>
                <a:srgbClr val="17365D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Georgia" panose="02040502050405020303" pitchFamily="18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400" dirty="0"/>
          </a:p>
          <a:p>
            <a:pPr lvl="0" algn="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600" b="1" i="1" dirty="0">
                <a:solidFill>
                  <a:srgbClr val="002060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Оргкомитет</a:t>
            </a:r>
            <a:endParaRPr lang="ru-RU" altLang="ru-RU" sz="400" dirty="0">
              <a:solidFill>
                <a:srgbClr val="002060"/>
              </a:solidFill>
            </a:endParaRPr>
          </a:p>
          <a:p>
            <a:pPr lvl="0" algn="just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1600" b="1" i="1" dirty="0">
              <a:solidFill>
                <a:srgbClr val="002060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600" b="1" i="1" dirty="0">
                <a:solidFill>
                  <a:srgbClr val="002060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г. Заречный</a:t>
            </a:r>
            <a:endParaRPr lang="ru-RU" altLang="ru-RU" sz="400" dirty="0">
              <a:solidFill>
                <a:srgbClr val="002060"/>
              </a:solidFill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600" b="1" i="1" dirty="0">
                <a:solidFill>
                  <a:srgbClr val="002060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2024 год</a:t>
            </a:r>
            <a:endParaRPr kumimoji="0" lang="ru-RU" alt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0BDAB14-AADD-FB54-8E88-57D38898BBDE}"/>
              </a:ext>
            </a:extLst>
          </p:cNvPr>
          <p:cNvSpPr txBox="1"/>
          <p:nvPr/>
        </p:nvSpPr>
        <p:spPr>
          <a:xfrm>
            <a:off x="5638800" y="497205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802030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A0E753-6441-DBDD-3EDA-965381F0D8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6E3E1D7-71EE-7AED-DE6E-3D76CAC8400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100" y="19050"/>
            <a:ext cx="6858000" cy="9906000"/>
          </a:xfrm>
          <a:prstGeom prst="rect">
            <a:avLst/>
          </a:prstGeom>
        </p:spPr>
      </p:pic>
      <p:sp>
        <p:nvSpPr>
          <p:cNvPr id="8" name="Rectangle 5">
            <a:extLst>
              <a:ext uri="{FF2B5EF4-FFF2-40B4-BE49-F238E27FC236}">
                <a16:creationId xmlns:a16="http://schemas.microsoft.com/office/drawing/2014/main" id="{B04A45E5-5A04-7992-F29B-3820660506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71450" y="819150"/>
            <a:ext cx="685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6C79D1E5-9267-F67D-923C-EAEA214E81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3825" y="-88668"/>
            <a:ext cx="6534150" cy="9694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1600" b="1" i="1" dirty="0">
              <a:solidFill>
                <a:srgbClr val="17365D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4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МУНИЦИПАЛЬНОЕ АВТОНОМНОЕ ОБРАЗОВАТЕЛЬНОЕ УЧРЕЖДЕНИЕ ДОПОЛНИТЕЛЬНОГО ОБРАЗОВАНИЯ </a:t>
            </a: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4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«ДВОРЕЦ ТВОРЧЕСТВА ДЕТЕЙ И МОЛОДЕЖИ»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1400" b="1" i="1" dirty="0">
              <a:solidFill>
                <a:srgbClr val="17365D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Georgia" panose="02040502050405020303" pitchFamily="18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КОНКУРС-ВЫСТАВКА </a:t>
            </a: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ДЕТСКОГО ХУДОЖЕСТВЕННОГО ТВОРЧЕСТВА </a:t>
            </a: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«НОВОГОДНИЙ КАЛЕЙДОСКОП-2024»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2000" b="1" i="1" dirty="0">
              <a:solidFill>
                <a:srgbClr val="17365D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Georgia" panose="02040502050405020303" pitchFamily="18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60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ДИПЛОМ</a:t>
            </a: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36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 2 место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36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награждается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400" dirty="0"/>
              <a:t>е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3200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ФРОЛОВА ЕВА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800" b="1" i="1" dirty="0">
              <a:solidFill>
                <a:srgbClr val="17365D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мастерская декоративно-прикладного творчества «</a:t>
            </a:r>
            <a:r>
              <a:rPr lang="ru-RU" altLang="ru-RU" sz="2000" b="1" i="1" dirty="0" err="1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Капитошка</a:t>
            </a:r>
            <a:r>
              <a:rPr lang="ru-RU" altLang="ru-RU" sz="2000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» 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МАОУ ДО ДТДМ 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800" b="1" i="1" dirty="0">
              <a:solidFill>
                <a:srgbClr val="17365D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800" b="1" i="1" dirty="0">
              <a:solidFill>
                <a:srgbClr val="17365D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 работу «НОВОГОДНИЙ ХОРОВОД»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800" b="1" i="1" dirty="0">
              <a:solidFill>
                <a:srgbClr val="17365D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педагог(и) </a:t>
            </a:r>
            <a:r>
              <a:rPr lang="ru-RU" altLang="ru-RU" b="1" i="1" dirty="0" err="1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Моргачева</a:t>
            </a:r>
            <a:r>
              <a:rPr lang="ru-RU" altLang="ru-RU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Лариса Алексеевна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b="1" i="1" dirty="0">
              <a:solidFill>
                <a:srgbClr val="17365D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ВОЗРАСТНАЯ КАТЕГОРИЯ 5-7 ЛЕТ</a:t>
            </a: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номинации </a:t>
            </a: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«ЁЛОЧНАЯ ИГРУШКА» 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400" b="1" i="1" dirty="0">
              <a:solidFill>
                <a:srgbClr val="17365D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Georgia" panose="02040502050405020303" pitchFamily="18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400" dirty="0"/>
          </a:p>
          <a:p>
            <a:pPr lvl="0" algn="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600" b="1" i="1" dirty="0">
                <a:solidFill>
                  <a:srgbClr val="002060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Оргкомитет</a:t>
            </a:r>
            <a:endParaRPr lang="ru-RU" altLang="ru-RU" sz="400" dirty="0">
              <a:solidFill>
                <a:srgbClr val="002060"/>
              </a:solidFill>
            </a:endParaRPr>
          </a:p>
          <a:p>
            <a:pPr lvl="0" algn="just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1600" b="1" i="1" dirty="0">
              <a:solidFill>
                <a:srgbClr val="002060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600" b="1" i="1" dirty="0">
                <a:solidFill>
                  <a:srgbClr val="002060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г. Заречный</a:t>
            </a:r>
            <a:endParaRPr lang="ru-RU" altLang="ru-RU" sz="400" dirty="0">
              <a:solidFill>
                <a:srgbClr val="002060"/>
              </a:solidFill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600" b="1" i="1" dirty="0">
                <a:solidFill>
                  <a:srgbClr val="002060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2024 год</a:t>
            </a:r>
            <a:endParaRPr kumimoji="0" lang="ru-RU" alt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AFEF07C-C955-D1E1-B6BE-4CD84390B9B5}"/>
              </a:ext>
            </a:extLst>
          </p:cNvPr>
          <p:cNvSpPr txBox="1"/>
          <p:nvPr/>
        </p:nvSpPr>
        <p:spPr>
          <a:xfrm>
            <a:off x="5638800" y="497205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933679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A51EC7-E2FB-DE34-EF2F-9A3E45D73B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1007EA0-182B-3765-F8E5-520F53DDCF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100" y="19050"/>
            <a:ext cx="6858000" cy="9906000"/>
          </a:xfrm>
          <a:prstGeom prst="rect">
            <a:avLst/>
          </a:prstGeom>
        </p:spPr>
      </p:pic>
      <p:sp>
        <p:nvSpPr>
          <p:cNvPr id="8" name="Rectangle 5">
            <a:extLst>
              <a:ext uri="{FF2B5EF4-FFF2-40B4-BE49-F238E27FC236}">
                <a16:creationId xmlns:a16="http://schemas.microsoft.com/office/drawing/2014/main" id="{5A3118DE-1CCD-198E-2106-6E134EADAD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71450" y="819150"/>
            <a:ext cx="685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753D5879-FDFA-4D4B-4E3D-5F1B1ADDAA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3825" y="-88668"/>
            <a:ext cx="6534150" cy="9694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1600" b="1" i="1" dirty="0">
              <a:solidFill>
                <a:srgbClr val="17365D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4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МУНИЦИПАЛЬНОЕ АВТОНОМНОЕ ОБРАЗОВАТЕЛЬНОЕ УЧРЕЖДЕНИЕ ДОПОЛНИТЕЛЬНОГО ОБРАЗОВАНИЯ </a:t>
            </a: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4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«ДВОРЕЦ ТВОРЧЕСТВА ДЕТЕЙ И МОЛОДЕЖИ»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1400" b="1" i="1" dirty="0">
              <a:solidFill>
                <a:srgbClr val="17365D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Georgia" panose="02040502050405020303" pitchFamily="18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КОНКУРС-ВЫСТАВКА </a:t>
            </a: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ДЕТСКОГО ХУДОЖЕСТВЕННОГО ТВОРЧЕСТВА </a:t>
            </a: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«НОВОГОДНИЙ КАЛЕЙДОСКОП-2024»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2000" b="1" i="1" dirty="0">
              <a:solidFill>
                <a:srgbClr val="17365D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Georgia" panose="02040502050405020303" pitchFamily="18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60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ДИПЛОМ</a:t>
            </a: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36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 3 место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36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награждается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400" dirty="0"/>
              <a:t>е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3200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ЗОТОВА АНАСТАСИЯ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800" b="1" i="1" dirty="0">
              <a:solidFill>
                <a:srgbClr val="17365D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мастерская декоративно-прикладного творчества «</a:t>
            </a:r>
            <a:r>
              <a:rPr lang="ru-RU" altLang="ru-RU" sz="2000" b="1" i="1" dirty="0" err="1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Капитошка</a:t>
            </a:r>
            <a:r>
              <a:rPr lang="ru-RU" altLang="ru-RU" sz="2000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» 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МАОУ ДО ДТДМ 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800" b="1" i="1" dirty="0">
              <a:solidFill>
                <a:srgbClr val="17365D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800" b="1" i="1" dirty="0">
              <a:solidFill>
                <a:srgbClr val="17365D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 работу «ВОЛШЕБНАЯ ИГРУШКА»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800" b="1" i="1" dirty="0">
              <a:solidFill>
                <a:srgbClr val="17365D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педагог(и) </a:t>
            </a:r>
            <a:r>
              <a:rPr lang="ru-RU" altLang="ru-RU" b="1" i="1" dirty="0" err="1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Моргачева</a:t>
            </a:r>
            <a:r>
              <a:rPr lang="ru-RU" altLang="ru-RU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Лариса Алексеевна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b="1" i="1" dirty="0">
              <a:solidFill>
                <a:srgbClr val="17365D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ВОЗРАСТНАЯ КАТЕГОРИЯ 10-13 ЛЕТ</a:t>
            </a: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номинации </a:t>
            </a: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«ЁЛОЧНАЯ ИГРУШКА» 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400" b="1" i="1" dirty="0">
              <a:solidFill>
                <a:srgbClr val="17365D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Georgia" panose="02040502050405020303" pitchFamily="18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400" dirty="0"/>
          </a:p>
          <a:p>
            <a:pPr lvl="0" algn="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600" b="1" i="1" dirty="0">
                <a:solidFill>
                  <a:srgbClr val="002060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Оргкомитет</a:t>
            </a:r>
            <a:endParaRPr lang="ru-RU" altLang="ru-RU" sz="400" dirty="0">
              <a:solidFill>
                <a:srgbClr val="002060"/>
              </a:solidFill>
            </a:endParaRPr>
          </a:p>
          <a:p>
            <a:pPr lvl="0" algn="just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1600" b="1" i="1" dirty="0">
              <a:solidFill>
                <a:srgbClr val="002060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600" b="1" i="1" dirty="0">
                <a:solidFill>
                  <a:srgbClr val="002060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г. Заречный</a:t>
            </a:r>
            <a:endParaRPr lang="ru-RU" altLang="ru-RU" sz="400" dirty="0">
              <a:solidFill>
                <a:srgbClr val="002060"/>
              </a:solidFill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600" b="1" i="1" dirty="0">
                <a:solidFill>
                  <a:srgbClr val="002060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2024 год</a:t>
            </a:r>
            <a:endParaRPr kumimoji="0" lang="ru-RU" alt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C4C9D83-C33B-06F5-E4F8-939E5D40B541}"/>
              </a:ext>
            </a:extLst>
          </p:cNvPr>
          <p:cNvSpPr txBox="1"/>
          <p:nvPr/>
        </p:nvSpPr>
        <p:spPr>
          <a:xfrm>
            <a:off x="5638800" y="497205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220063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C7AB71-69FC-9023-C8F4-418F4D8528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C787405-D1F6-C34F-18D8-B222BE2614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100" y="19050"/>
            <a:ext cx="6858000" cy="9906000"/>
          </a:xfrm>
          <a:prstGeom prst="rect">
            <a:avLst/>
          </a:prstGeom>
        </p:spPr>
      </p:pic>
      <p:sp>
        <p:nvSpPr>
          <p:cNvPr id="8" name="Rectangle 5">
            <a:extLst>
              <a:ext uri="{FF2B5EF4-FFF2-40B4-BE49-F238E27FC236}">
                <a16:creationId xmlns:a16="http://schemas.microsoft.com/office/drawing/2014/main" id="{6B2380DB-0523-7421-343D-C1FA6AFABC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71450" y="819150"/>
            <a:ext cx="685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3574F834-1714-3D2B-3E18-9747B644B1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3825" y="-88668"/>
            <a:ext cx="6534150" cy="9694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1600" b="1" i="1" dirty="0">
              <a:solidFill>
                <a:srgbClr val="17365D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4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МУНИЦИПАЛЬНОЕ АВТОНОМНОЕ ОБРАЗОВАТЕЛЬНОЕ УЧРЕЖДЕНИЕ ДОПОЛНИТЕЛЬНОГО ОБРАЗОВАНИЯ </a:t>
            </a: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4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«ДВОРЕЦ ТВОРЧЕСТВА ДЕТЕЙ И МОЛОДЕЖИ»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1400" b="1" i="1" dirty="0">
              <a:solidFill>
                <a:srgbClr val="17365D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Georgia" panose="02040502050405020303" pitchFamily="18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КОНКУРС-ВЫСТАВКА </a:t>
            </a: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ДЕТСКОГО ХУДОЖЕСТВЕННОГО ТВОРЧЕСТВА </a:t>
            </a: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«НОВОГОДНИЙ КАЛЕЙДОСКОП-2024»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2000" b="1" i="1" dirty="0">
              <a:solidFill>
                <a:srgbClr val="17365D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Georgia" panose="02040502050405020303" pitchFamily="18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60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ДИПЛОМ</a:t>
            </a: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36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 2 место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36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награждается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400" dirty="0"/>
              <a:t>е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3200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ПЧЕЛКИНА ПОЛИНА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800" b="1" i="1" dirty="0">
              <a:solidFill>
                <a:srgbClr val="17365D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Студия изобразительного творчества «Радуга» 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МАОУ ДО ДТДМ 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800" b="1" i="1" dirty="0">
              <a:solidFill>
                <a:srgbClr val="17365D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800" b="1" i="1" dirty="0">
              <a:solidFill>
                <a:srgbClr val="17365D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 работу «СНЕГУРОЧКА»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800" b="1" i="1" dirty="0">
              <a:solidFill>
                <a:srgbClr val="17365D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педагог(и) Гусарова Ольга Викторовна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b="1" i="1" dirty="0">
              <a:solidFill>
                <a:srgbClr val="17365D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ВОЗРАСТНАЯ КАТЕГОРИЯ 5-7 ЛЕТ</a:t>
            </a: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номинации </a:t>
            </a: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«ЁЛОЧНАЯ ИГРУШКА» 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400" b="1" i="1" dirty="0">
              <a:solidFill>
                <a:srgbClr val="17365D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Georgia" panose="02040502050405020303" pitchFamily="18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400" dirty="0"/>
          </a:p>
          <a:p>
            <a:pPr lvl="0" algn="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600" b="1" i="1" dirty="0">
                <a:solidFill>
                  <a:srgbClr val="002060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Оргкомитет</a:t>
            </a:r>
            <a:endParaRPr lang="ru-RU" altLang="ru-RU" sz="400" dirty="0">
              <a:solidFill>
                <a:srgbClr val="002060"/>
              </a:solidFill>
            </a:endParaRPr>
          </a:p>
          <a:p>
            <a:pPr lvl="0" algn="just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1600" b="1" i="1" dirty="0">
              <a:solidFill>
                <a:srgbClr val="002060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600" b="1" i="1" dirty="0">
                <a:solidFill>
                  <a:srgbClr val="002060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г. Заречный</a:t>
            </a:r>
            <a:endParaRPr lang="ru-RU" altLang="ru-RU" sz="400" dirty="0">
              <a:solidFill>
                <a:srgbClr val="002060"/>
              </a:solidFill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600" b="1" i="1" dirty="0">
                <a:solidFill>
                  <a:srgbClr val="002060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2024 год</a:t>
            </a:r>
            <a:endParaRPr kumimoji="0" lang="ru-RU" alt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72751C6-0A46-B707-F237-DD2B771A11B2}"/>
              </a:ext>
            </a:extLst>
          </p:cNvPr>
          <p:cNvSpPr txBox="1"/>
          <p:nvPr/>
        </p:nvSpPr>
        <p:spPr>
          <a:xfrm>
            <a:off x="5638800" y="497205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118606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63D9D8-FF75-0199-8168-E86FA84253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9C28C43-493B-A0B4-23B9-22471540C04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100" y="19050"/>
            <a:ext cx="6858000" cy="9906000"/>
          </a:xfrm>
          <a:prstGeom prst="rect">
            <a:avLst/>
          </a:prstGeom>
        </p:spPr>
      </p:pic>
      <p:sp>
        <p:nvSpPr>
          <p:cNvPr id="8" name="Rectangle 5">
            <a:extLst>
              <a:ext uri="{FF2B5EF4-FFF2-40B4-BE49-F238E27FC236}">
                <a16:creationId xmlns:a16="http://schemas.microsoft.com/office/drawing/2014/main" id="{17E14B95-9332-C8A2-C0F2-5BED330E8D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71450" y="819150"/>
            <a:ext cx="685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D2A79C49-3B6F-C7E2-7ED8-939E41241C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3825" y="-88668"/>
            <a:ext cx="6534150" cy="9694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1600" b="1" i="1" dirty="0">
              <a:solidFill>
                <a:srgbClr val="17365D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4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МУНИЦИПАЛЬНОЕ АВТОНОМНОЕ ОБРАЗОВАТЕЛЬНОЕ УЧРЕЖДЕНИЕ ДОПОЛНИТЕЛЬНОГО ОБРАЗОВАНИЯ </a:t>
            </a: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4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«ДВОРЕЦ ТВОРЧЕСТВА ДЕТЕЙ И МОЛОДЕЖИ»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1400" b="1" i="1" dirty="0">
              <a:solidFill>
                <a:srgbClr val="17365D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Georgia" panose="02040502050405020303" pitchFamily="18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КОНКУРС-ВЫСТАВКА </a:t>
            </a: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ДЕТСКОГО ХУДОЖЕСТВЕННОГО ТВОРЧЕСТВА </a:t>
            </a: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«НОВОГОДНИЙ КАЛЕЙДОСКОП-2024»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2000" b="1" i="1" dirty="0">
              <a:solidFill>
                <a:srgbClr val="17365D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Georgia" panose="02040502050405020303" pitchFamily="18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60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ДИПЛОМ</a:t>
            </a: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36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 2 место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36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награждается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400" dirty="0"/>
              <a:t>е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3200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НАЙДЕНОВА СТЕФАНИЯ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800" b="1" i="1" dirty="0">
              <a:solidFill>
                <a:srgbClr val="17365D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Студия изобразительного творчества «Радуга» 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МАОУ ДО ДТДМ 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800" b="1" i="1" dirty="0">
              <a:solidFill>
                <a:srgbClr val="17365D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800" b="1" i="1" dirty="0">
              <a:solidFill>
                <a:srgbClr val="17365D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 работу «СНЕГУРОЧКА»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800" b="1" i="1" dirty="0">
              <a:solidFill>
                <a:srgbClr val="17365D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педагог(и) Гусарова Ольга Викторовна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b="1" i="1" dirty="0">
              <a:solidFill>
                <a:srgbClr val="17365D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ВОЗРАСТНАЯ КАТЕГОРИЯ 5-7 ЛЕТ</a:t>
            </a: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номинации </a:t>
            </a: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«ЁЛОЧНАЯ ИГРУШКА» 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400" b="1" i="1" dirty="0">
              <a:solidFill>
                <a:srgbClr val="17365D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Georgia" panose="02040502050405020303" pitchFamily="18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400" dirty="0"/>
          </a:p>
          <a:p>
            <a:pPr lvl="0" algn="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600" b="1" i="1" dirty="0">
                <a:solidFill>
                  <a:srgbClr val="002060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Оргкомитет</a:t>
            </a:r>
            <a:endParaRPr lang="ru-RU" altLang="ru-RU" sz="400" dirty="0">
              <a:solidFill>
                <a:srgbClr val="002060"/>
              </a:solidFill>
            </a:endParaRPr>
          </a:p>
          <a:p>
            <a:pPr lvl="0" algn="just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1600" b="1" i="1" dirty="0">
              <a:solidFill>
                <a:srgbClr val="002060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600" b="1" i="1" dirty="0">
                <a:solidFill>
                  <a:srgbClr val="002060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г. Заречный</a:t>
            </a:r>
            <a:endParaRPr lang="ru-RU" altLang="ru-RU" sz="400" dirty="0">
              <a:solidFill>
                <a:srgbClr val="002060"/>
              </a:solidFill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600" b="1" i="1" dirty="0">
                <a:solidFill>
                  <a:srgbClr val="002060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2024 год</a:t>
            </a:r>
            <a:endParaRPr kumimoji="0" lang="ru-RU" alt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1DC0405-528D-A04F-3E42-A2C679E46FE4}"/>
              </a:ext>
            </a:extLst>
          </p:cNvPr>
          <p:cNvSpPr txBox="1"/>
          <p:nvPr/>
        </p:nvSpPr>
        <p:spPr>
          <a:xfrm>
            <a:off x="5638800" y="497205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310542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52B8DB-5E78-B546-F2E2-EDC42D54D3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C37C49A-674C-65CE-3965-59F6246A28D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100" y="19050"/>
            <a:ext cx="6858000" cy="9906000"/>
          </a:xfrm>
          <a:prstGeom prst="rect">
            <a:avLst/>
          </a:prstGeom>
        </p:spPr>
      </p:pic>
      <p:sp>
        <p:nvSpPr>
          <p:cNvPr id="8" name="Rectangle 5">
            <a:extLst>
              <a:ext uri="{FF2B5EF4-FFF2-40B4-BE49-F238E27FC236}">
                <a16:creationId xmlns:a16="http://schemas.microsoft.com/office/drawing/2014/main" id="{8B81789C-A4F0-3289-BF54-BE55CC8CBA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71450" y="819150"/>
            <a:ext cx="685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6F1B3A14-32BB-3A78-20C1-14B3EC62E9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3825" y="-88668"/>
            <a:ext cx="6534150" cy="9694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1600" b="1" i="1" dirty="0">
              <a:solidFill>
                <a:srgbClr val="17365D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4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МУНИЦИПАЛЬНОЕ АВТОНОМНОЕ ОБРАЗОВАТЕЛЬНОЕ УЧРЕЖДЕНИЕ ДОПОЛНИТЕЛЬНОГО ОБРАЗОВАНИЯ </a:t>
            </a: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4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«ДВОРЕЦ ТВОРЧЕСТВА ДЕТЕЙ И МОЛОДЕЖИ»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1400" b="1" i="1" dirty="0">
              <a:solidFill>
                <a:srgbClr val="17365D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Georgia" panose="02040502050405020303" pitchFamily="18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КОНКУРС-ВЫСТАВКА </a:t>
            </a: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ДЕТСКОГО ХУДОЖЕСТВЕННОГО ТВОРЧЕСТВА </a:t>
            </a: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«НОВОГОДНИЙ КАЛЕЙДОСКОП-2024»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2000" b="1" i="1" dirty="0">
              <a:solidFill>
                <a:srgbClr val="17365D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Georgia" panose="02040502050405020303" pitchFamily="18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60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ДИПЛОМ</a:t>
            </a: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36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 1 место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36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награждается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400" dirty="0"/>
              <a:t>е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3200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ЮДИНА ЕЛЕНА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800" b="1" i="1" dirty="0">
              <a:solidFill>
                <a:srgbClr val="17365D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Студия изобразительного творчества «Радуга» 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МАОУ ДО ДТДМ 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800" b="1" i="1" dirty="0">
              <a:solidFill>
                <a:srgbClr val="17365D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800" b="1" i="1" dirty="0">
              <a:solidFill>
                <a:srgbClr val="17365D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 работу «МЕДВЕДЬ»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800" b="1" i="1" dirty="0">
              <a:solidFill>
                <a:srgbClr val="17365D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педагог(и) Гусарова Ольга Викторовна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b="1" i="1" dirty="0">
              <a:solidFill>
                <a:srgbClr val="17365D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ВОЗРАСТНАЯ КАТЕГОРИЯ 5-7 ЛЕТ</a:t>
            </a: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номинации </a:t>
            </a: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«ЁЛОЧНАЯ ИГРУШКА» 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400" b="1" i="1" dirty="0">
              <a:solidFill>
                <a:srgbClr val="17365D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Georgia" panose="02040502050405020303" pitchFamily="18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400" dirty="0"/>
          </a:p>
          <a:p>
            <a:pPr lvl="0" algn="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600" b="1" i="1" dirty="0">
                <a:solidFill>
                  <a:srgbClr val="002060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Оргкомитет</a:t>
            </a:r>
            <a:endParaRPr lang="ru-RU" altLang="ru-RU" sz="400" dirty="0">
              <a:solidFill>
                <a:srgbClr val="002060"/>
              </a:solidFill>
            </a:endParaRPr>
          </a:p>
          <a:p>
            <a:pPr lvl="0" algn="just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1600" b="1" i="1" dirty="0">
              <a:solidFill>
                <a:srgbClr val="002060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600" b="1" i="1" dirty="0">
                <a:solidFill>
                  <a:srgbClr val="002060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г. Заречный</a:t>
            </a:r>
            <a:endParaRPr lang="ru-RU" altLang="ru-RU" sz="400" dirty="0">
              <a:solidFill>
                <a:srgbClr val="002060"/>
              </a:solidFill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600" b="1" i="1" dirty="0">
                <a:solidFill>
                  <a:srgbClr val="002060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2024 год</a:t>
            </a:r>
            <a:endParaRPr kumimoji="0" lang="ru-RU" alt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A958CB1-447F-4823-948C-3EB55A16E88F}"/>
              </a:ext>
            </a:extLst>
          </p:cNvPr>
          <p:cNvSpPr txBox="1"/>
          <p:nvPr/>
        </p:nvSpPr>
        <p:spPr>
          <a:xfrm>
            <a:off x="5638800" y="497205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483456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F17774-B666-8C28-8BD8-FF9DA2929A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D56869A-CEE3-D31A-7853-B0355BFADA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100" y="19050"/>
            <a:ext cx="6858000" cy="9906000"/>
          </a:xfrm>
          <a:prstGeom prst="rect">
            <a:avLst/>
          </a:prstGeom>
        </p:spPr>
      </p:pic>
      <p:sp>
        <p:nvSpPr>
          <p:cNvPr id="8" name="Rectangle 5">
            <a:extLst>
              <a:ext uri="{FF2B5EF4-FFF2-40B4-BE49-F238E27FC236}">
                <a16:creationId xmlns:a16="http://schemas.microsoft.com/office/drawing/2014/main" id="{2903CCE4-14DD-8E60-0ACF-868C7CCA69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71450" y="819150"/>
            <a:ext cx="685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6BCBFC41-401C-4A66-AC14-ABB2C7EFF0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3825" y="-88668"/>
            <a:ext cx="6534150" cy="9694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1600" b="1" i="1" dirty="0">
              <a:solidFill>
                <a:srgbClr val="17365D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4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МУНИЦИПАЛЬНОЕ АВТОНОМНОЕ ОБРАЗОВАТЕЛЬНОЕ УЧРЕЖДЕНИЕ ДОПОЛНИТЕЛЬНОГО ОБРАЗОВАНИЯ </a:t>
            </a: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4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«ДВОРЕЦ ТВОРЧЕСТВА ДЕТЕЙ И МОЛОДЕЖИ»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1400" b="1" i="1" dirty="0">
              <a:solidFill>
                <a:srgbClr val="17365D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Georgia" panose="02040502050405020303" pitchFamily="18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КОНКУРС-ВЫСТАВКА </a:t>
            </a: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ДЕТСКОГО ХУДОЖЕСТВЕННОГО ТВОРЧЕСТВА </a:t>
            </a: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«НОВОГОДНИЙ КАЛЕЙДОСКОП-2024»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2000" b="1" i="1" dirty="0">
              <a:solidFill>
                <a:srgbClr val="17365D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Georgia" panose="02040502050405020303" pitchFamily="18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60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ДИПЛОМ</a:t>
            </a: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36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 2 место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36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награждается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400" dirty="0"/>
              <a:t>е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3200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ЩЕДРИНА ВАСИЛИСА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800" b="1" i="1" dirty="0">
              <a:solidFill>
                <a:srgbClr val="17365D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Студия изобразительного творчества «Радуга» 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МАОУ ДО ДТДМ 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800" b="1" i="1" dirty="0">
              <a:solidFill>
                <a:srgbClr val="17365D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800" b="1" i="1" dirty="0">
              <a:solidFill>
                <a:srgbClr val="17365D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 работу «СНЕГУРОЧКА»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800" b="1" i="1" dirty="0">
              <a:solidFill>
                <a:srgbClr val="17365D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педагог(и) Гусарова Ольга Викторовна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b="1" i="1" dirty="0">
              <a:solidFill>
                <a:srgbClr val="17365D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ВОЗРАСТНАЯ КАТЕГОРИЯ 5-7 ЛЕТ</a:t>
            </a: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номинации </a:t>
            </a: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«ЁЛОЧНАЯ ИГРУШКА» 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400" b="1" i="1" dirty="0">
              <a:solidFill>
                <a:srgbClr val="17365D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Georgia" panose="02040502050405020303" pitchFamily="18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400" dirty="0"/>
          </a:p>
          <a:p>
            <a:pPr lvl="0" algn="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600" b="1" i="1" dirty="0">
                <a:solidFill>
                  <a:srgbClr val="002060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Оргкомитет</a:t>
            </a:r>
            <a:endParaRPr lang="ru-RU" altLang="ru-RU" sz="400" dirty="0">
              <a:solidFill>
                <a:srgbClr val="002060"/>
              </a:solidFill>
            </a:endParaRPr>
          </a:p>
          <a:p>
            <a:pPr lvl="0" algn="just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1600" b="1" i="1" dirty="0">
              <a:solidFill>
                <a:srgbClr val="002060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600" b="1" i="1" dirty="0">
                <a:solidFill>
                  <a:srgbClr val="002060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г. Заречный</a:t>
            </a:r>
            <a:endParaRPr lang="ru-RU" altLang="ru-RU" sz="400" dirty="0">
              <a:solidFill>
                <a:srgbClr val="002060"/>
              </a:solidFill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600" b="1" i="1" dirty="0">
                <a:solidFill>
                  <a:srgbClr val="002060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2024 год</a:t>
            </a:r>
            <a:endParaRPr kumimoji="0" lang="ru-RU" alt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E56ED1D-C337-31DF-EC09-375AD4A10580}"/>
              </a:ext>
            </a:extLst>
          </p:cNvPr>
          <p:cNvSpPr txBox="1"/>
          <p:nvPr/>
        </p:nvSpPr>
        <p:spPr>
          <a:xfrm>
            <a:off x="5638800" y="497205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535846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8DF44C-D487-7416-9B85-CB79897D79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771DD55-C1FC-C094-7072-FA8BEB0D82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100" y="19050"/>
            <a:ext cx="6858000" cy="9906000"/>
          </a:xfrm>
          <a:prstGeom prst="rect">
            <a:avLst/>
          </a:prstGeom>
        </p:spPr>
      </p:pic>
      <p:sp>
        <p:nvSpPr>
          <p:cNvPr id="8" name="Rectangle 5">
            <a:extLst>
              <a:ext uri="{FF2B5EF4-FFF2-40B4-BE49-F238E27FC236}">
                <a16:creationId xmlns:a16="http://schemas.microsoft.com/office/drawing/2014/main" id="{82340A31-A114-7350-FC46-20F236260B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71450" y="819150"/>
            <a:ext cx="685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1AD5BF15-BD5F-4E26-5BEB-8C659BC0D0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3825" y="-88668"/>
            <a:ext cx="6534150" cy="9694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1600" b="1" i="1" dirty="0">
              <a:solidFill>
                <a:srgbClr val="17365D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4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МУНИЦИПАЛЬНОЕ АВТОНОМНОЕ ОБРАЗОВАТЕЛЬНОЕ УЧРЕЖДЕНИЕ ДОПОЛНИТЕЛЬНОГО ОБРАЗОВАНИЯ </a:t>
            </a: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4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«ДВОРЕЦ ТВОРЧЕСТВА ДЕТЕЙ И МОЛОДЕЖИ»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1400" b="1" i="1" dirty="0">
              <a:solidFill>
                <a:srgbClr val="17365D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Georgia" panose="02040502050405020303" pitchFamily="18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КОНКУРС-ВЫСТАВКА </a:t>
            </a: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ДЕТСКОГО ХУДОЖЕСТВЕННОГО ТВОРЧЕСТВА </a:t>
            </a: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«НОВОГОДНИЙ КАЛЕЙДОСКОП-2024»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2000" b="1" i="1" dirty="0">
              <a:solidFill>
                <a:srgbClr val="17365D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Georgia" panose="02040502050405020303" pitchFamily="18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60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ДИПЛОМ</a:t>
            </a: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36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 1 место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36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награждается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400" dirty="0"/>
              <a:t>е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3200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ПИКОВА ФАИНА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800" b="1" i="1" dirty="0">
              <a:solidFill>
                <a:srgbClr val="17365D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Студия изобразительного творчества «Радуга» 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МАОУ ДО ДТДМ 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800" b="1" i="1" dirty="0">
              <a:solidFill>
                <a:srgbClr val="17365D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800" b="1" i="1" dirty="0">
              <a:solidFill>
                <a:srgbClr val="17365D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 работу «СНЕГУРОЧКА»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800" b="1" i="1" dirty="0">
              <a:solidFill>
                <a:srgbClr val="17365D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педагог(и) Гусарова Ольга Викторовна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b="1" i="1" dirty="0">
              <a:solidFill>
                <a:srgbClr val="17365D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ВОЗРАСТНАЯ КАТЕГОРИЯ 5-7 ЛЕТ</a:t>
            </a: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номинации </a:t>
            </a: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«ЁЛОЧНАЯ ИГРУШКА» 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400" b="1" i="1" dirty="0">
              <a:solidFill>
                <a:srgbClr val="17365D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Georgia" panose="02040502050405020303" pitchFamily="18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400" dirty="0"/>
          </a:p>
          <a:p>
            <a:pPr lvl="0" algn="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600" b="1" i="1" dirty="0">
                <a:solidFill>
                  <a:srgbClr val="002060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Оргкомитет</a:t>
            </a:r>
            <a:endParaRPr lang="ru-RU" altLang="ru-RU" sz="400" dirty="0">
              <a:solidFill>
                <a:srgbClr val="002060"/>
              </a:solidFill>
            </a:endParaRPr>
          </a:p>
          <a:p>
            <a:pPr lvl="0" algn="just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1600" b="1" i="1" dirty="0">
              <a:solidFill>
                <a:srgbClr val="002060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600" b="1" i="1" dirty="0">
                <a:solidFill>
                  <a:srgbClr val="002060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г. Заречный</a:t>
            </a:r>
            <a:endParaRPr lang="ru-RU" altLang="ru-RU" sz="400" dirty="0">
              <a:solidFill>
                <a:srgbClr val="002060"/>
              </a:solidFill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600" b="1" i="1" dirty="0">
                <a:solidFill>
                  <a:srgbClr val="002060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2024 год</a:t>
            </a:r>
            <a:endParaRPr kumimoji="0" lang="ru-RU" alt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A5B87BD-C617-73A6-4F88-D70CA9F44A37}"/>
              </a:ext>
            </a:extLst>
          </p:cNvPr>
          <p:cNvSpPr txBox="1"/>
          <p:nvPr/>
        </p:nvSpPr>
        <p:spPr>
          <a:xfrm>
            <a:off x="5638800" y="497205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4979338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174FA3-1E9F-F0A2-A9C7-D12F3FBC2C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32B0D6C-5705-0562-2970-54A13D77D60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100" y="19050"/>
            <a:ext cx="6858000" cy="9906000"/>
          </a:xfrm>
          <a:prstGeom prst="rect">
            <a:avLst/>
          </a:prstGeom>
        </p:spPr>
      </p:pic>
      <p:sp>
        <p:nvSpPr>
          <p:cNvPr id="8" name="Rectangle 5">
            <a:extLst>
              <a:ext uri="{FF2B5EF4-FFF2-40B4-BE49-F238E27FC236}">
                <a16:creationId xmlns:a16="http://schemas.microsoft.com/office/drawing/2014/main" id="{B632E9C1-09C0-6CC9-E843-F7C499EE1D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71450" y="819150"/>
            <a:ext cx="685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F7E1B3E8-DC6C-3B42-B1B0-00A6DE176A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3825" y="-88668"/>
            <a:ext cx="6534150" cy="9694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1600" b="1" i="1" dirty="0">
              <a:solidFill>
                <a:srgbClr val="17365D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4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МУНИЦИПАЛЬНОЕ АВТОНОМНОЕ ОБРАЗОВАТЕЛЬНОЕ УЧРЕЖДЕНИЕ ДОПОЛНИТЕЛЬНОГО ОБРАЗОВАНИЯ </a:t>
            </a: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4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«ДВОРЕЦ ТВОРЧЕСТВА ДЕТЕЙ И МОЛОДЕЖИ»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1400" b="1" i="1" dirty="0">
              <a:solidFill>
                <a:srgbClr val="17365D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Georgia" panose="02040502050405020303" pitchFamily="18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КОНКУРС-ВЫСТАВКА </a:t>
            </a: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ДЕТСКОГО ХУДОЖЕСТВЕННОГО ТВОРЧЕСТВА </a:t>
            </a: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«НОВОГОДНИЙ КАЛЕЙДОСКОП-2024»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2000" b="1" i="1" dirty="0">
              <a:solidFill>
                <a:srgbClr val="17365D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Georgia" panose="02040502050405020303" pitchFamily="18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60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ДИПЛОМ</a:t>
            </a: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36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 1 место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36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награждается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400" dirty="0"/>
              <a:t>е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3200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ПИКОВА ФАИНА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800" b="1" i="1" dirty="0">
              <a:solidFill>
                <a:srgbClr val="17365D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Студия изобразительного творчества «Радуга» 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МАОУ ДО ДТДМ 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800" b="1" i="1" dirty="0">
              <a:solidFill>
                <a:srgbClr val="17365D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800" b="1" i="1" dirty="0">
              <a:solidFill>
                <a:srgbClr val="17365D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 работу </a:t>
            </a:r>
            <a:r>
              <a:rPr lang="ru-RU" altLang="ru-RU" b="1" i="1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«МИШКА»</a:t>
            </a:r>
            <a:endParaRPr lang="ru-RU" altLang="ru-RU" b="1" i="1" dirty="0">
              <a:solidFill>
                <a:srgbClr val="17365D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800" b="1" i="1" dirty="0">
              <a:solidFill>
                <a:srgbClr val="17365D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педагог(и) Гусарова Ольга Викторовна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b="1" i="1" dirty="0">
              <a:solidFill>
                <a:srgbClr val="17365D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ВОЗРАСТНАЯ КАТЕГОРИЯ 5-7 ЛЕТ</a:t>
            </a: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номинации </a:t>
            </a: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«ЁЛОЧНАЯ ИГРУШКА» 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400" b="1" i="1" dirty="0">
              <a:solidFill>
                <a:srgbClr val="17365D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Georgia" panose="02040502050405020303" pitchFamily="18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400" dirty="0"/>
          </a:p>
          <a:p>
            <a:pPr lvl="0" algn="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600" b="1" i="1" dirty="0">
                <a:solidFill>
                  <a:srgbClr val="002060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Оргкомитет</a:t>
            </a:r>
            <a:endParaRPr lang="ru-RU" altLang="ru-RU" sz="400" dirty="0">
              <a:solidFill>
                <a:srgbClr val="002060"/>
              </a:solidFill>
            </a:endParaRPr>
          </a:p>
          <a:p>
            <a:pPr lvl="0" algn="just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1600" b="1" i="1" dirty="0">
              <a:solidFill>
                <a:srgbClr val="002060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600" b="1" i="1" dirty="0">
                <a:solidFill>
                  <a:srgbClr val="002060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г. Заречный</a:t>
            </a:r>
            <a:endParaRPr lang="ru-RU" altLang="ru-RU" sz="400" dirty="0">
              <a:solidFill>
                <a:srgbClr val="002060"/>
              </a:solidFill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600" b="1" i="1" dirty="0">
                <a:solidFill>
                  <a:srgbClr val="002060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2024 год</a:t>
            </a:r>
            <a:endParaRPr kumimoji="0" lang="ru-RU" alt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00F3ABD-8B2A-98D1-0278-58275A09E561}"/>
              </a:ext>
            </a:extLst>
          </p:cNvPr>
          <p:cNvSpPr txBox="1"/>
          <p:nvPr/>
        </p:nvSpPr>
        <p:spPr>
          <a:xfrm>
            <a:off x="5638800" y="497205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6769896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E8F95F-DA73-D1B4-C1E1-E21D49DEF3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6769317-2E8C-5F10-F064-12F4047B1B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100" y="19050"/>
            <a:ext cx="6858000" cy="9906000"/>
          </a:xfrm>
          <a:prstGeom prst="rect">
            <a:avLst/>
          </a:prstGeom>
        </p:spPr>
      </p:pic>
      <p:sp>
        <p:nvSpPr>
          <p:cNvPr id="8" name="Rectangle 5">
            <a:extLst>
              <a:ext uri="{FF2B5EF4-FFF2-40B4-BE49-F238E27FC236}">
                <a16:creationId xmlns:a16="http://schemas.microsoft.com/office/drawing/2014/main" id="{FC47720E-9B43-8B52-CB37-69AA8C69A8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71450" y="819150"/>
            <a:ext cx="685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2198169A-066B-8E41-8D4A-3504497152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3825" y="-88668"/>
            <a:ext cx="6534150" cy="9694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1600" b="1" i="1" dirty="0">
              <a:solidFill>
                <a:srgbClr val="17365D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4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МУНИЦИПАЛЬНОЕ АВТОНОМНОЕ ОБРАЗОВАТЕЛЬНОЕ УЧРЕЖДЕНИЕ ДОПОЛНИТЕЛЬНОГО ОБРАЗОВАНИЯ </a:t>
            </a: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4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«ДВОРЕЦ ТВОРЧЕСТВА ДЕТЕЙ И МОЛОДЕЖИ»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1400" b="1" i="1" dirty="0">
              <a:solidFill>
                <a:srgbClr val="17365D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Georgia" panose="02040502050405020303" pitchFamily="18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КОНКУРС-ВЫСТАВКА </a:t>
            </a: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ДЕТСКОГО ХУДОЖЕСТВЕННОГО ТВОРЧЕСТВА </a:t>
            </a: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«НОВОГОДНИЙ КАЛЕЙДОСКОП-2024»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2000" b="1" i="1" dirty="0">
              <a:solidFill>
                <a:srgbClr val="17365D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Georgia" panose="02040502050405020303" pitchFamily="18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60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ДИПЛОМ</a:t>
            </a: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36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 1 место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36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награждается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400" dirty="0"/>
              <a:t>е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3200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ФЕТИСОВА НИКА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800" b="1" i="1" dirty="0">
              <a:solidFill>
                <a:srgbClr val="17365D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400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объединение «Играем в английский» 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400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МАОУ ДО ДТДМ 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900" b="1" i="1" dirty="0">
              <a:solidFill>
                <a:srgbClr val="17365D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 работу «ЗАЙЧИК-ГНОМИК»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900" b="1" i="1" dirty="0">
              <a:solidFill>
                <a:srgbClr val="17365D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педагог(и) Плетнёва Валентина Романовна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900" b="1" i="1" dirty="0">
              <a:solidFill>
                <a:srgbClr val="17365D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900" b="1" i="1" dirty="0">
              <a:solidFill>
                <a:srgbClr val="17365D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900" b="1" i="1" dirty="0">
              <a:solidFill>
                <a:srgbClr val="17365D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ВОЗРАСТНАЯ КАТЕГОРИЯ 5-7 ЛЕТ</a:t>
            </a:r>
            <a:endParaRPr lang="ru-RU" altLang="ru-RU" sz="5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номинации </a:t>
            </a: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«ЁЛОЧНАЯ ИГРУШКА» 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400" b="1" i="1" dirty="0">
              <a:solidFill>
                <a:srgbClr val="17365D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Georgia" panose="02040502050405020303" pitchFamily="18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400" dirty="0"/>
          </a:p>
          <a:p>
            <a:pPr lvl="0" algn="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600" b="1" i="1" dirty="0">
                <a:solidFill>
                  <a:srgbClr val="002060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Оргкомитет</a:t>
            </a:r>
            <a:endParaRPr lang="ru-RU" altLang="ru-RU" sz="400" dirty="0">
              <a:solidFill>
                <a:srgbClr val="002060"/>
              </a:solidFill>
            </a:endParaRPr>
          </a:p>
          <a:p>
            <a:pPr lvl="0" algn="just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1600" b="1" i="1" dirty="0">
              <a:solidFill>
                <a:srgbClr val="002060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600" b="1" i="1" dirty="0">
                <a:solidFill>
                  <a:srgbClr val="002060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г. Заречный</a:t>
            </a:r>
            <a:endParaRPr lang="ru-RU" altLang="ru-RU" sz="400" dirty="0">
              <a:solidFill>
                <a:srgbClr val="002060"/>
              </a:solidFill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600" b="1" i="1" dirty="0">
                <a:solidFill>
                  <a:srgbClr val="002060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2024 год</a:t>
            </a:r>
            <a:endParaRPr kumimoji="0" lang="ru-RU" alt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2046E04-B671-0965-9121-7DED5A041773}"/>
              </a:ext>
            </a:extLst>
          </p:cNvPr>
          <p:cNvSpPr txBox="1"/>
          <p:nvPr/>
        </p:nvSpPr>
        <p:spPr>
          <a:xfrm>
            <a:off x="5638800" y="497205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3282466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6ACA28-4499-67CD-F690-2AAB0CAAF2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606B361-E1EA-4929-0761-8EF2B3E368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100" y="19050"/>
            <a:ext cx="6858000" cy="9906000"/>
          </a:xfrm>
          <a:prstGeom prst="rect">
            <a:avLst/>
          </a:prstGeom>
        </p:spPr>
      </p:pic>
      <p:sp>
        <p:nvSpPr>
          <p:cNvPr id="8" name="Rectangle 5">
            <a:extLst>
              <a:ext uri="{FF2B5EF4-FFF2-40B4-BE49-F238E27FC236}">
                <a16:creationId xmlns:a16="http://schemas.microsoft.com/office/drawing/2014/main" id="{22F12030-823B-59C7-463B-DFAABF7899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71450" y="819150"/>
            <a:ext cx="685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6B4B7F7F-8607-6CBE-5F44-9DB10438DF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3825" y="-88668"/>
            <a:ext cx="6534150" cy="9694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1600" b="1" i="1" dirty="0">
              <a:solidFill>
                <a:srgbClr val="17365D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4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МУНИЦИПАЛЬНОЕ АВТОНОМНОЕ ОБРАЗОВАТЕЛЬНОЕ УЧРЕЖДЕНИЕ ДОПОЛНИТЕЛЬНОГО ОБРАЗОВАНИЯ </a:t>
            </a: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4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«ДВОРЕЦ ТВОРЧЕСТВА ДЕТЕЙ И МОЛОДЕЖИ»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1400" b="1" i="1" dirty="0">
              <a:solidFill>
                <a:srgbClr val="17365D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Georgia" panose="02040502050405020303" pitchFamily="18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КОНКУРС-ВЫСТАВКА </a:t>
            </a: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ДЕТСКОГО ХУДОЖЕСТВЕННОГО ТВОРЧЕСТВА </a:t>
            </a: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«НОВОГОДНИЙ КАЛЕЙДОСКОП-2024»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2000" b="1" i="1" dirty="0">
              <a:solidFill>
                <a:srgbClr val="17365D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Georgia" panose="02040502050405020303" pitchFamily="18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60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ДИПЛОМ</a:t>
            </a: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36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 1 место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36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награждается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400" dirty="0"/>
              <a:t>е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3200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КОНДРАШИНА АЛИСА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800" b="1" i="1" dirty="0">
              <a:solidFill>
                <a:srgbClr val="17365D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Студия изобразительного творчества «Радуга» 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МАОУ ДО ДТДМ 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800" b="1" i="1" dirty="0">
              <a:solidFill>
                <a:srgbClr val="17365D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800" b="1" i="1" dirty="0">
              <a:solidFill>
                <a:srgbClr val="17365D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 работу «СНЕГУРОЧКА»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800" b="1" i="1" dirty="0">
              <a:solidFill>
                <a:srgbClr val="17365D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педагог(и) Гусарова Ольга Викторовна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b="1" i="1" dirty="0">
              <a:solidFill>
                <a:srgbClr val="17365D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ВОЗРАСТНАЯ КАТЕГОРИЯ 5-7 ЛЕТ</a:t>
            </a: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номинации </a:t>
            </a: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«ЁЛОЧНАЯ ИГРУШКА» 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400" b="1" i="1" dirty="0">
              <a:solidFill>
                <a:srgbClr val="17365D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Georgia" panose="02040502050405020303" pitchFamily="18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400" dirty="0"/>
          </a:p>
          <a:p>
            <a:pPr lvl="0" algn="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600" b="1" i="1" dirty="0">
                <a:solidFill>
                  <a:srgbClr val="002060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Оргкомитет</a:t>
            </a:r>
            <a:endParaRPr lang="ru-RU" altLang="ru-RU" sz="400" dirty="0">
              <a:solidFill>
                <a:srgbClr val="002060"/>
              </a:solidFill>
            </a:endParaRPr>
          </a:p>
          <a:p>
            <a:pPr lvl="0" algn="just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1600" b="1" i="1" dirty="0">
              <a:solidFill>
                <a:srgbClr val="002060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600" b="1" i="1" dirty="0">
                <a:solidFill>
                  <a:srgbClr val="002060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г. Заречный</a:t>
            </a:r>
            <a:endParaRPr lang="ru-RU" altLang="ru-RU" sz="400" dirty="0">
              <a:solidFill>
                <a:srgbClr val="002060"/>
              </a:solidFill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600" b="1" i="1" dirty="0">
                <a:solidFill>
                  <a:srgbClr val="002060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2024 год</a:t>
            </a:r>
            <a:endParaRPr kumimoji="0" lang="ru-RU" alt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62C4402-D868-AE4D-A10B-CE8D2FEEF6C0}"/>
              </a:ext>
            </a:extLst>
          </p:cNvPr>
          <p:cNvSpPr txBox="1"/>
          <p:nvPr/>
        </p:nvSpPr>
        <p:spPr>
          <a:xfrm>
            <a:off x="5638800" y="497205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4334678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B5D8F1-AC42-8309-9789-3AD7185B65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081A22F-507F-2722-5B9D-84EF1986FE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100" y="19050"/>
            <a:ext cx="6858000" cy="9906000"/>
          </a:xfrm>
          <a:prstGeom prst="rect">
            <a:avLst/>
          </a:prstGeom>
        </p:spPr>
      </p:pic>
      <p:sp>
        <p:nvSpPr>
          <p:cNvPr id="8" name="Rectangle 5">
            <a:extLst>
              <a:ext uri="{FF2B5EF4-FFF2-40B4-BE49-F238E27FC236}">
                <a16:creationId xmlns:a16="http://schemas.microsoft.com/office/drawing/2014/main" id="{88B16629-28D4-B22F-E038-CA0A00DE7B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71450" y="819150"/>
            <a:ext cx="685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B49969D1-E030-3A18-204B-57B897D5FB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3825" y="-80974"/>
            <a:ext cx="6534150" cy="96795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1600" b="1" i="1" dirty="0">
              <a:solidFill>
                <a:srgbClr val="17365D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4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МУНИЦИПАЛЬНОЕ АВТОНОМНОЕ ОБРАЗОВАТЕЛЬНОЕ УЧРЕЖДЕНИЕ ДОПОЛНИТЕЛЬНОГО ОБРАЗОВАНИЯ </a:t>
            </a: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4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«ДВОРЕЦ ТВОРЧЕСТВА ДЕТЕЙ И МОЛОДЕЖИ»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1400" b="1" i="1" dirty="0">
              <a:solidFill>
                <a:srgbClr val="17365D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Georgia" panose="02040502050405020303" pitchFamily="18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КОНКУРС-ВЫСТАВКА </a:t>
            </a: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ДЕТСКОГО ХУДОЖЕСТВЕННОГО ТВОРЧЕСТВА </a:t>
            </a: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«НОВОГОДНИЙ КАЛЕЙДОСКОП-2024»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2000" b="1" i="1" dirty="0">
              <a:solidFill>
                <a:srgbClr val="17365D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Georgia" panose="02040502050405020303" pitchFamily="18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60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ДИПЛОМ</a:t>
            </a: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36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 3 место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36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награждается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400" dirty="0"/>
              <a:t>е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3100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МАРТЫШОВА АЛЕКСАНДРА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800" b="1" i="1" dirty="0">
              <a:solidFill>
                <a:srgbClr val="17365D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мастерская декоративно-прикладного творчества «</a:t>
            </a:r>
            <a:r>
              <a:rPr lang="ru-RU" altLang="ru-RU" sz="2000" b="1" i="1" dirty="0" err="1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Капитошка</a:t>
            </a:r>
            <a:r>
              <a:rPr lang="ru-RU" altLang="ru-RU" sz="2000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» 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МАОУ ДО ДТДМ 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800" b="1" i="1" dirty="0">
              <a:solidFill>
                <a:srgbClr val="17365D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800" b="1" i="1" dirty="0">
              <a:solidFill>
                <a:srgbClr val="17365D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 работу «ПРЯНИЧНЫЙ ЧЕЛОВЕЧЕК»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800" b="1" i="1" dirty="0">
              <a:solidFill>
                <a:srgbClr val="17365D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педагог(и) </a:t>
            </a:r>
            <a:r>
              <a:rPr lang="ru-RU" altLang="ru-RU" b="1" i="1" dirty="0" err="1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Моргачева</a:t>
            </a:r>
            <a:r>
              <a:rPr lang="ru-RU" altLang="ru-RU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Лариса Алексеевна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b="1" i="1" dirty="0">
              <a:solidFill>
                <a:srgbClr val="17365D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ВОЗРАСТНАЯ КАТЕГОРИЯ 10-13 ЛЕТ</a:t>
            </a: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номинации </a:t>
            </a: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«ЁЛОЧНАЯ ИГРУШКА» 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400" b="1" i="1" dirty="0">
              <a:solidFill>
                <a:srgbClr val="17365D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Georgia" panose="02040502050405020303" pitchFamily="18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400" dirty="0"/>
          </a:p>
          <a:p>
            <a:pPr lvl="0" algn="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600" b="1" i="1" dirty="0">
                <a:solidFill>
                  <a:srgbClr val="002060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Оргкомитет</a:t>
            </a:r>
            <a:endParaRPr lang="ru-RU" altLang="ru-RU" sz="400" dirty="0">
              <a:solidFill>
                <a:srgbClr val="002060"/>
              </a:solidFill>
            </a:endParaRPr>
          </a:p>
          <a:p>
            <a:pPr lvl="0" algn="just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1600" b="1" i="1" dirty="0">
              <a:solidFill>
                <a:srgbClr val="002060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600" b="1" i="1" dirty="0">
                <a:solidFill>
                  <a:srgbClr val="002060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г. Заречный</a:t>
            </a:r>
            <a:endParaRPr lang="ru-RU" altLang="ru-RU" sz="400" dirty="0">
              <a:solidFill>
                <a:srgbClr val="002060"/>
              </a:solidFill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600" b="1" i="1" dirty="0">
                <a:solidFill>
                  <a:srgbClr val="002060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2024 год</a:t>
            </a:r>
            <a:endParaRPr kumimoji="0" lang="ru-RU" alt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A6958E4-F645-78EA-69C5-10159E3E5F5B}"/>
              </a:ext>
            </a:extLst>
          </p:cNvPr>
          <p:cNvSpPr txBox="1"/>
          <p:nvPr/>
        </p:nvSpPr>
        <p:spPr>
          <a:xfrm>
            <a:off x="5638800" y="497205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1535820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24E2BC-66C4-7253-5485-DF28643FE8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FEF75E9-8AE7-B5BE-BE75-EA0191F31B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100" y="19050"/>
            <a:ext cx="6858000" cy="9906000"/>
          </a:xfrm>
          <a:prstGeom prst="rect">
            <a:avLst/>
          </a:prstGeom>
        </p:spPr>
      </p:pic>
      <p:sp>
        <p:nvSpPr>
          <p:cNvPr id="8" name="Rectangle 5">
            <a:extLst>
              <a:ext uri="{FF2B5EF4-FFF2-40B4-BE49-F238E27FC236}">
                <a16:creationId xmlns:a16="http://schemas.microsoft.com/office/drawing/2014/main" id="{C18B8DFE-FBE1-80EF-7B59-844D4733D9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71450" y="819150"/>
            <a:ext cx="685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7FAD0D5C-91C1-58D6-562E-8FC07A250D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3825" y="-65585"/>
            <a:ext cx="6534150" cy="96487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1600" b="1" i="1" dirty="0">
              <a:solidFill>
                <a:srgbClr val="17365D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4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МУНИЦИПАЛЬНОЕ АВТОНОМНОЕ ОБРАЗОВАТЕЛЬНОЕ УЧРЕЖДЕНИЕ ДОПОЛНИТЕЛЬНОГО ОБРАЗОВАНИЯ </a:t>
            </a: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4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«ДВОРЕЦ ТВОРЧЕСТВА ДЕТЕЙ И МОЛОДЕЖИ»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1400" b="1" i="1" dirty="0">
              <a:solidFill>
                <a:srgbClr val="17365D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Georgia" panose="02040502050405020303" pitchFamily="18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КОНКУРС-ВЫСТАВКА </a:t>
            </a: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ДЕТСКОГО ХУДОЖЕСТВЕННОГО ТВОРЧЕСТВА </a:t>
            </a: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«НОВОГОДНИЙ КАЛЕЙДОСКОП-2024»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2000" b="1" i="1" dirty="0">
              <a:solidFill>
                <a:srgbClr val="17365D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Georgia" panose="02040502050405020303" pitchFamily="18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60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ДИПЛОМ</a:t>
            </a: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36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 3 место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36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награждается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400" dirty="0"/>
              <a:t>е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3100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ПУГАЧЁВА ВЛАДА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800" b="1" i="1" dirty="0">
              <a:solidFill>
                <a:srgbClr val="17365D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мастерская декоративно-прикладного творчества «Фантазия» МАОУ ДО ДТДМ 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900" b="1" i="1" dirty="0">
              <a:solidFill>
                <a:srgbClr val="17365D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 работу «КОЛЬЦО СО ЗВЕЗДАМИ»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900" b="1" i="1" dirty="0">
              <a:solidFill>
                <a:srgbClr val="17365D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педагог(и) Быкова Светлана Евгеньевна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b="1" i="1" dirty="0">
              <a:solidFill>
                <a:srgbClr val="17365D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ВОЗРАСТНАЯ КАТЕГОРИЯ 8-9 ЛЕТ</a:t>
            </a: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номинации </a:t>
            </a: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«ЁЛОЧНАЯ ИГРУШКА» 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400" b="1" i="1" dirty="0">
              <a:solidFill>
                <a:srgbClr val="17365D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Georgia" panose="02040502050405020303" pitchFamily="18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400" dirty="0"/>
          </a:p>
          <a:p>
            <a:pPr lvl="0" algn="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600" b="1" i="1" dirty="0">
                <a:solidFill>
                  <a:srgbClr val="002060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Оргкомитет</a:t>
            </a:r>
            <a:endParaRPr lang="ru-RU" altLang="ru-RU" sz="400" dirty="0">
              <a:solidFill>
                <a:srgbClr val="002060"/>
              </a:solidFill>
            </a:endParaRPr>
          </a:p>
          <a:p>
            <a:pPr lvl="0" algn="just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1600" b="1" i="1" dirty="0">
              <a:solidFill>
                <a:srgbClr val="002060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600" b="1" i="1" dirty="0">
                <a:solidFill>
                  <a:srgbClr val="002060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г. Заречный</a:t>
            </a:r>
            <a:endParaRPr lang="ru-RU" altLang="ru-RU" sz="400" dirty="0">
              <a:solidFill>
                <a:srgbClr val="002060"/>
              </a:solidFill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600" b="1" i="1" dirty="0">
                <a:solidFill>
                  <a:srgbClr val="002060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2024 год</a:t>
            </a:r>
            <a:endParaRPr kumimoji="0" lang="ru-RU" alt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F22D09D-0727-9E3E-DEDF-ECC1B9EA1669}"/>
              </a:ext>
            </a:extLst>
          </p:cNvPr>
          <p:cNvSpPr txBox="1"/>
          <p:nvPr/>
        </p:nvSpPr>
        <p:spPr>
          <a:xfrm>
            <a:off x="5638800" y="497205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8484430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03CF7E-4BB5-D38A-D72A-D723E27243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B0419EB-61CF-3574-9A82-0091587B1C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100" y="19050"/>
            <a:ext cx="6858000" cy="9906000"/>
          </a:xfrm>
          <a:prstGeom prst="rect">
            <a:avLst/>
          </a:prstGeom>
        </p:spPr>
      </p:pic>
      <p:sp>
        <p:nvSpPr>
          <p:cNvPr id="8" name="Rectangle 5">
            <a:extLst>
              <a:ext uri="{FF2B5EF4-FFF2-40B4-BE49-F238E27FC236}">
                <a16:creationId xmlns:a16="http://schemas.microsoft.com/office/drawing/2014/main" id="{F7EA2806-5D54-CEC4-1D6A-9D4E9BA01D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71450" y="819150"/>
            <a:ext cx="685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D4D57FDB-5C0E-FFF4-BF4F-74C5E86183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3825" y="-65585"/>
            <a:ext cx="6534150" cy="96487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1600" b="1" i="1" dirty="0">
              <a:solidFill>
                <a:srgbClr val="17365D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4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МУНИЦИПАЛЬНОЕ АВТОНОМНОЕ ОБРАЗОВАТЕЛЬНОЕ УЧРЕЖДЕНИЕ ДОПОЛНИТЕЛЬНОГО ОБРАЗОВАНИЯ </a:t>
            </a: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4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«ДВОРЕЦ ТВОРЧЕСТВА ДЕТЕЙ И МОЛОДЕЖИ»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1400" b="1" i="1" dirty="0">
              <a:solidFill>
                <a:srgbClr val="17365D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Georgia" panose="02040502050405020303" pitchFamily="18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КОНКУРС-ВЫСТАВКА </a:t>
            </a: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ДЕТСКОГО ХУДОЖЕСТВЕННОГО ТВОРЧЕСТВА </a:t>
            </a: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«НОВОГОДНИЙ КАЛЕЙДОСКОП-2024»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2000" b="1" i="1" dirty="0">
              <a:solidFill>
                <a:srgbClr val="17365D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Georgia" panose="02040502050405020303" pitchFamily="18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60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ДИПЛОМ</a:t>
            </a: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36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 2 место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36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награждается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400" dirty="0"/>
              <a:t>е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3100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БОРЯЕВА ДАРЬЯ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800" b="1" i="1" dirty="0">
              <a:solidFill>
                <a:srgbClr val="17365D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мастерская декоративно-прикладного творчества «Фантазия» МАОУ ДО ДТДМ 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900" b="1" i="1" dirty="0">
              <a:solidFill>
                <a:srgbClr val="17365D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 работу «КОЛОКОЛЬЧИКИ»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900" b="1" i="1" dirty="0">
              <a:solidFill>
                <a:srgbClr val="17365D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педагог(и) Быкова Светлана Евгеньевна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b="1" i="1" dirty="0">
              <a:solidFill>
                <a:srgbClr val="17365D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ВОЗРАСТНАЯ КАТЕГОРИЯ 8-9 ЛЕТ</a:t>
            </a: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номинации </a:t>
            </a: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«ЁЛОЧНАЯ ИГРУШКА» 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400" b="1" i="1" dirty="0">
              <a:solidFill>
                <a:srgbClr val="17365D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Georgia" panose="02040502050405020303" pitchFamily="18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400" dirty="0"/>
          </a:p>
          <a:p>
            <a:pPr lvl="0" algn="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600" b="1" i="1" dirty="0">
                <a:solidFill>
                  <a:srgbClr val="002060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Оргкомитет</a:t>
            </a:r>
            <a:endParaRPr lang="ru-RU" altLang="ru-RU" sz="400" dirty="0">
              <a:solidFill>
                <a:srgbClr val="002060"/>
              </a:solidFill>
            </a:endParaRPr>
          </a:p>
          <a:p>
            <a:pPr lvl="0" algn="just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1600" b="1" i="1" dirty="0">
              <a:solidFill>
                <a:srgbClr val="002060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600" b="1" i="1" dirty="0">
                <a:solidFill>
                  <a:srgbClr val="002060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г. Заречный</a:t>
            </a:r>
            <a:endParaRPr lang="ru-RU" altLang="ru-RU" sz="400" dirty="0">
              <a:solidFill>
                <a:srgbClr val="002060"/>
              </a:solidFill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600" b="1" i="1" dirty="0">
                <a:solidFill>
                  <a:srgbClr val="002060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2024 год</a:t>
            </a:r>
            <a:endParaRPr kumimoji="0" lang="ru-RU" alt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33CF43C-4EB9-19C5-EA5A-33284E0FA377}"/>
              </a:ext>
            </a:extLst>
          </p:cNvPr>
          <p:cNvSpPr txBox="1"/>
          <p:nvPr/>
        </p:nvSpPr>
        <p:spPr>
          <a:xfrm>
            <a:off x="5638800" y="497205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99245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8402E3-CFF6-E5B5-8E2E-FD640D5BF1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445E73F-F76E-47A3-7BF3-D64C084E6B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100" y="19050"/>
            <a:ext cx="6858000" cy="9906000"/>
          </a:xfrm>
          <a:prstGeom prst="rect">
            <a:avLst/>
          </a:prstGeom>
        </p:spPr>
      </p:pic>
      <p:sp>
        <p:nvSpPr>
          <p:cNvPr id="8" name="Rectangle 5">
            <a:extLst>
              <a:ext uri="{FF2B5EF4-FFF2-40B4-BE49-F238E27FC236}">
                <a16:creationId xmlns:a16="http://schemas.microsoft.com/office/drawing/2014/main" id="{41E09C6F-D99A-3D9F-A40E-C75E9FA8A1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71450" y="819150"/>
            <a:ext cx="685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E6499CC7-E159-D417-A5CB-1E305EF87B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3825" y="-88668"/>
            <a:ext cx="6534150" cy="9694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1600" b="1" i="1" dirty="0">
              <a:solidFill>
                <a:srgbClr val="17365D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4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МУНИЦИПАЛЬНОЕ АВТОНОМНОЕ ОБРАЗОВАТЕЛЬНОЕ УЧРЕЖДЕНИЕ ДОПОЛНИТЕЛЬНОГО ОБРАЗОВАНИЯ </a:t>
            </a: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4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«ДВОРЕЦ ТВОРЧЕСТВА ДЕТЕЙ И МОЛОДЕЖИ»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1400" b="1" i="1" dirty="0">
              <a:solidFill>
                <a:srgbClr val="17365D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Georgia" panose="02040502050405020303" pitchFamily="18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КОНКУРС-ВЫСТАВКА </a:t>
            </a: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ДЕТСКОГО ХУДОЖЕСТВЕННОГО ТВОРЧЕСТВА </a:t>
            </a: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«НОВОГОДНИЙ КАЛЕЙДОСКОП-2024»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2000" b="1" i="1" dirty="0">
              <a:solidFill>
                <a:srgbClr val="17365D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Georgia" panose="02040502050405020303" pitchFamily="18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60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ДИПЛОМ</a:t>
            </a: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36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 3 место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36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награждается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400" dirty="0"/>
              <a:t>е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3200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ОБУШНИКОВА ЮЛЯ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800" b="1" i="1" dirty="0">
              <a:solidFill>
                <a:srgbClr val="17365D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Студия изобразительного творчества «Радуга» 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МАОУ ДО ДТДМ 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800" b="1" i="1" dirty="0">
              <a:solidFill>
                <a:srgbClr val="17365D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800" b="1" i="1" dirty="0">
              <a:solidFill>
                <a:srgbClr val="17365D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 работу «НОВОГОДНИЙ ШАРИК»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800" b="1" i="1" dirty="0">
              <a:solidFill>
                <a:srgbClr val="17365D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педагог(и) Гусарова Ольга Викторовна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b="1" i="1" dirty="0">
              <a:solidFill>
                <a:srgbClr val="17365D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ВОЗРАСТНАЯ КАТЕГОРИЯ 10-13 ЛЕТ</a:t>
            </a: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номинации </a:t>
            </a: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«ЁЛОЧНАЯ ИГРУШКА» 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400" b="1" i="1" dirty="0">
              <a:solidFill>
                <a:srgbClr val="17365D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Georgia" panose="02040502050405020303" pitchFamily="18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400" dirty="0"/>
          </a:p>
          <a:p>
            <a:pPr lvl="0" algn="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600" b="1" i="1" dirty="0">
                <a:solidFill>
                  <a:srgbClr val="002060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Оргкомитет</a:t>
            </a:r>
            <a:endParaRPr lang="ru-RU" altLang="ru-RU" sz="400" dirty="0">
              <a:solidFill>
                <a:srgbClr val="002060"/>
              </a:solidFill>
            </a:endParaRPr>
          </a:p>
          <a:p>
            <a:pPr lvl="0" algn="just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1600" b="1" i="1" dirty="0">
              <a:solidFill>
                <a:srgbClr val="002060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600" b="1" i="1" dirty="0">
                <a:solidFill>
                  <a:srgbClr val="002060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г. Заречный</a:t>
            </a:r>
            <a:endParaRPr lang="ru-RU" altLang="ru-RU" sz="400" dirty="0">
              <a:solidFill>
                <a:srgbClr val="002060"/>
              </a:solidFill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600" b="1" i="1" dirty="0">
                <a:solidFill>
                  <a:srgbClr val="002060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2024 год</a:t>
            </a:r>
            <a:endParaRPr kumimoji="0" lang="ru-RU" alt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2F622E6-D8C7-E865-B7CC-F42315D6150C}"/>
              </a:ext>
            </a:extLst>
          </p:cNvPr>
          <p:cNvSpPr txBox="1"/>
          <p:nvPr/>
        </p:nvSpPr>
        <p:spPr>
          <a:xfrm>
            <a:off x="5638800" y="497205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6818299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60349E-3D78-C2AA-5560-870F432FCC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FDAEBD7-E117-65E0-5ABA-DD1B2ADFFE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100" y="19050"/>
            <a:ext cx="6858000" cy="9906000"/>
          </a:xfrm>
          <a:prstGeom prst="rect">
            <a:avLst/>
          </a:prstGeom>
        </p:spPr>
      </p:pic>
      <p:sp>
        <p:nvSpPr>
          <p:cNvPr id="8" name="Rectangle 5">
            <a:extLst>
              <a:ext uri="{FF2B5EF4-FFF2-40B4-BE49-F238E27FC236}">
                <a16:creationId xmlns:a16="http://schemas.microsoft.com/office/drawing/2014/main" id="{2DA73E68-88BD-D197-21A1-D9FA65F443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71450" y="819150"/>
            <a:ext cx="685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F7C841C2-F9C4-F681-CCFA-2C57697D24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3825" y="-88668"/>
            <a:ext cx="6534150" cy="9694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1600" b="1" i="1" dirty="0">
              <a:solidFill>
                <a:srgbClr val="17365D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4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МУНИЦИПАЛЬНОЕ АВТОНОМНОЕ ОБРАЗОВАТЕЛЬНОЕ УЧРЕЖДЕНИЕ ДОПОЛНИТЕЛЬНОГО ОБРАЗОВАНИЯ </a:t>
            </a: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4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«ДВОРЕЦ ТВОРЧЕСТВА ДЕТЕЙ И МОЛОДЕЖИ»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1400" b="1" i="1" dirty="0">
              <a:solidFill>
                <a:srgbClr val="17365D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Georgia" panose="02040502050405020303" pitchFamily="18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КОНКУРС-ВЫСТАВКА </a:t>
            </a: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ДЕТСКОГО ХУДОЖЕСТВЕННОГО ТВОРЧЕСТВА </a:t>
            </a: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«НОВОГОДНИЙ КАЛЕЙДОСКОП-2024»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2000" b="1" i="1" dirty="0">
              <a:solidFill>
                <a:srgbClr val="17365D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Georgia" panose="02040502050405020303" pitchFamily="18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60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ДИПЛОМ</a:t>
            </a: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36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 3 место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36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награждается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400" dirty="0"/>
              <a:t>е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3200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ЯШИНА ДАРИНА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800" b="1" i="1" dirty="0">
              <a:solidFill>
                <a:srgbClr val="17365D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Студия изобразительного творчества «Радуга» 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МАОУ ДО ДТДМ 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800" b="1" i="1" dirty="0">
              <a:solidFill>
                <a:srgbClr val="17365D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800" b="1" i="1" dirty="0">
              <a:solidFill>
                <a:srgbClr val="17365D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 работу «СНЕГОВИК»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800" b="1" i="1" dirty="0">
              <a:solidFill>
                <a:srgbClr val="17365D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педагог(и) Гусарова Ольга Викторовна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b="1" i="1" dirty="0">
              <a:solidFill>
                <a:srgbClr val="17365D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ВОЗРАСТНАЯ КАТЕГОРИЯ 8-9 ЛЕТ</a:t>
            </a: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номинации </a:t>
            </a: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«ЁЛОЧНАЯ ИГРУШКА» 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400" b="1" i="1" dirty="0">
              <a:solidFill>
                <a:srgbClr val="17365D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Georgia" panose="02040502050405020303" pitchFamily="18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400" dirty="0"/>
          </a:p>
          <a:p>
            <a:pPr lvl="0" algn="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600" b="1" i="1" dirty="0">
                <a:solidFill>
                  <a:srgbClr val="002060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Оргкомитет</a:t>
            </a:r>
            <a:endParaRPr lang="ru-RU" altLang="ru-RU" sz="400" dirty="0">
              <a:solidFill>
                <a:srgbClr val="002060"/>
              </a:solidFill>
            </a:endParaRPr>
          </a:p>
          <a:p>
            <a:pPr lvl="0" algn="just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1600" b="1" i="1" dirty="0">
              <a:solidFill>
                <a:srgbClr val="002060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600" b="1" i="1" dirty="0">
                <a:solidFill>
                  <a:srgbClr val="002060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г. Заречный</a:t>
            </a:r>
            <a:endParaRPr lang="ru-RU" altLang="ru-RU" sz="400" dirty="0">
              <a:solidFill>
                <a:srgbClr val="002060"/>
              </a:solidFill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600" b="1" i="1" dirty="0">
                <a:solidFill>
                  <a:srgbClr val="002060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2024 год</a:t>
            </a:r>
            <a:endParaRPr kumimoji="0" lang="ru-RU" alt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4D9DC1A-10D6-0862-F6F8-D04E3E691A15}"/>
              </a:ext>
            </a:extLst>
          </p:cNvPr>
          <p:cNvSpPr txBox="1"/>
          <p:nvPr/>
        </p:nvSpPr>
        <p:spPr>
          <a:xfrm>
            <a:off x="5638800" y="497205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7409262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2CD268-F9E2-CB76-9CF4-716A81CD63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4F8AEDE-28F0-CCE8-2512-6C01AC70B0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100" y="19050"/>
            <a:ext cx="6858000" cy="9906000"/>
          </a:xfrm>
          <a:prstGeom prst="rect">
            <a:avLst/>
          </a:prstGeom>
        </p:spPr>
      </p:pic>
      <p:sp>
        <p:nvSpPr>
          <p:cNvPr id="8" name="Rectangle 5">
            <a:extLst>
              <a:ext uri="{FF2B5EF4-FFF2-40B4-BE49-F238E27FC236}">
                <a16:creationId xmlns:a16="http://schemas.microsoft.com/office/drawing/2014/main" id="{7CB52ABE-7C71-DF7B-0832-44464063D1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71450" y="819150"/>
            <a:ext cx="685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D3B14769-1665-9C40-3D4B-CD2EB0A4E9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3825" y="-88668"/>
            <a:ext cx="6534150" cy="9694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1600" b="1" i="1" dirty="0">
              <a:solidFill>
                <a:srgbClr val="17365D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4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МУНИЦИПАЛЬНОЕ АВТОНОМНОЕ ОБРАЗОВАТЕЛЬНОЕ УЧРЕЖДЕНИЕ ДОПОЛНИТЕЛЬНОГО ОБРАЗОВАНИЯ </a:t>
            </a: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4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«ДВОРЕЦ ТВОРЧЕСТВА ДЕТЕЙ И МОЛОДЕЖИ»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1400" b="1" i="1" dirty="0">
              <a:solidFill>
                <a:srgbClr val="17365D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Georgia" panose="02040502050405020303" pitchFamily="18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КОНКУРС-ВЫСТАВКА </a:t>
            </a: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ДЕТСКОГО ХУДОЖЕСТВЕННОГО ТВОРЧЕСТВА </a:t>
            </a: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«НОВОГОДНИЙ КАЛЕЙДОСКОП-2024»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2000" b="1" i="1" dirty="0">
              <a:solidFill>
                <a:srgbClr val="17365D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Georgia" panose="02040502050405020303" pitchFamily="18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60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ДИПЛОМ</a:t>
            </a: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36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 3 место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36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награждается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400" dirty="0"/>
              <a:t>е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3200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БОРДАЧЕВА КАТЯ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800" b="1" i="1" dirty="0">
              <a:solidFill>
                <a:srgbClr val="17365D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Студия изобразительного творчества «Радуга» 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МАОУ ДО ДТДМ 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800" b="1" i="1" dirty="0">
              <a:solidFill>
                <a:srgbClr val="17365D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800" b="1" i="1" dirty="0">
              <a:solidFill>
                <a:srgbClr val="17365D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 работу «СНЕГУРОЧКА»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800" b="1" i="1" dirty="0">
              <a:solidFill>
                <a:srgbClr val="17365D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педагог(и) Гусарова Ольга Викторовна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b="1" i="1" dirty="0">
              <a:solidFill>
                <a:srgbClr val="17365D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ВОЗРАСТНАЯ КАТЕГОРИЯ 5-7 ЛЕТ</a:t>
            </a: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номинации </a:t>
            </a: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«ЁЛОЧНАЯ ИГРУШКА» 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400" b="1" i="1" dirty="0">
              <a:solidFill>
                <a:srgbClr val="17365D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Georgia" panose="02040502050405020303" pitchFamily="18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400" dirty="0"/>
          </a:p>
          <a:p>
            <a:pPr lvl="0" algn="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600" b="1" i="1" dirty="0">
                <a:solidFill>
                  <a:srgbClr val="002060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Оргкомитет</a:t>
            </a:r>
            <a:endParaRPr lang="ru-RU" altLang="ru-RU" sz="400" dirty="0">
              <a:solidFill>
                <a:srgbClr val="002060"/>
              </a:solidFill>
            </a:endParaRPr>
          </a:p>
          <a:p>
            <a:pPr lvl="0" algn="just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1600" b="1" i="1" dirty="0">
              <a:solidFill>
                <a:srgbClr val="002060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600" b="1" i="1" dirty="0">
                <a:solidFill>
                  <a:srgbClr val="002060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г. Заречный</a:t>
            </a:r>
            <a:endParaRPr lang="ru-RU" altLang="ru-RU" sz="400" dirty="0">
              <a:solidFill>
                <a:srgbClr val="002060"/>
              </a:solidFill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600" b="1" i="1" dirty="0">
                <a:solidFill>
                  <a:srgbClr val="002060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2024 год</a:t>
            </a:r>
            <a:endParaRPr kumimoji="0" lang="ru-RU" alt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838444C-C934-B786-A6B7-960C77D6F123}"/>
              </a:ext>
            </a:extLst>
          </p:cNvPr>
          <p:cNvSpPr txBox="1"/>
          <p:nvPr/>
        </p:nvSpPr>
        <p:spPr>
          <a:xfrm>
            <a:off x="5638800" y="497205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5347602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935</TotalTime>
  <Words>1460</Words>
  <Application>Microsoft Office PowerPoint</Application>
  <PresentationFormat>Лист A4 (210x297 мм)</PresentationFormat>
  <Paragraphs>745</Paragraphs>
  <Slides>22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7" baseType="lpstr">
      <vt:lpstr>Arial</vt:lpstr>
      <vt:lpstr>Calibri</vt:lpstr>
      <vt:lpstr>Calibri Light</vt:lpstr>
      <vt:lpstr>Georgia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66</cp:revision>
  <cp:lastPrinted>2024-12-24T11:36:33Z</cp:lastPrinted>
  <dcterms:created xsi:type="dcterms:W3CDTF">2021-12-24T13:10:02Z</dcterms:created>
  <dcterms:modified xsi:type="dcterms:W3CDTF">2024-12-26T11:39:28Z</dcterms:modified>
</cp:coreProperties>
</file>